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8" r:id="rId2"/>
    <p:sldId id="273" r:id="rId3"/>
    <p:sldId id="257" r:id="rId4"/>
    <p:sldId id="258" r:id="rId5"/>
    <p:sldId id="259" r:id="rId6"/>
    <p:sldId id="302" r:id="rId7"/>
    <p:sldId id="295" r:id="rId8"/>
    <p:sldId id="307" r:id="rId9"/>
    <p:sldId id="303" r:id="rId10"/>
    <p:sldId id="304" r:id="rId11"/>
    <p:sldId id="305" r:id="rId12"/>
    <p:sldId id="306" r:id="rId13"/>
    <p:sldId id="260"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6487"/>
    <a:srgbClr val="3BAB8B"/>
    <a:srgbClr val="F7C1C6"/>
    <a:srgbClr val="EC6572"/>
    <a:srgbClr val="3183B1"/>
    <a:srgbClr val="15384C"/>
    <a:srgbClr val="86BCDA"/>
    <a:srgbClr val="3785B0"/>
    <a:srgbClr val="B7E7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1046D-FDBE-4C03-BCBF-98FD674EAC72}" type="doc">
      <dgm:prSet loTypeId="urn:microsoft.com/office/officeart/2005/8/layout/process1" loCatId="process" qsTypeId="urn:microsoft.com/office/officeart/2005/8/quickstyle/simple1" qsCatId="simple" csTypeId="urn:microsoft.com/office/officeart/2005/8/colors/colorful4" csCatId="colorful" phldr="1"/>
      <dgm:spPr/>
      <dgm:t>
        <a:bodyPr/>
        <a:lstStyle/>
        <a:p>
          <a:endParaRPr lang="en-IN"/>
        </a:p>
      </dgm:t>
    </dgm:pt>
    <dgm:pt modelId="{0BC5984A-7992-4B10-ADBF-0606F67D93EF}">
      <dgm:prSet phldrT="[Text]"/>
      <dgm:spPr/>
      <dgm:t>
        <a:bodyPr/>
        <a:lstStyle/>
        <a:p>
          <a:r>
            <a:rPr lang="en-IN" dirty="0"/>
            <a:t>Importing map data</a:t>
          </a:r>
        </a:p>
      </dgm:t>
    </dgm:pt>
    <dgm:pt modelId="{061A4FAF-A162-4A8E-9D44-942D31EF68D8}" type="parTrans" cxnId="{691A28FB-EE11-4598-8ABC-912CA4BA412F}">
      <dgm:prSet/>
      <dgm:spPr/>
      <dgm:t>
        <a:bodyPr/>
        <a:lstStyle/>
        <a:p>
          <a:endParaRPr lang="en-IN"/>
        </a:p>
      </dgm:t>
    </dgm:pt>
    <dgm:pt modelId="{DE407C37-4009-4429-BBAA-BDF9E73AFC9E}" type="sibTrans" cxnId="{691A28FB-EE11-4598-8ABC-912CA4BA412F}">
      <dgm:prSet/>
      <dgm:spPr/>
      <dgm:t>
        <a:bodyPr/>
        <a:lstStyle/>
        <a:p>
          <a:endParaRPr lang="en-IN"/>
        </a:p>
      </dgm:t>
    </dgm:pt>
    <dgm:pt modelId="{EF701B06-7EB4-4CE0-A137-1E49729545C8}">
      <dgm:prSet phldrT="[Text]"/>
      <dgm:spPr/>
      <dgm:t>
        <a:bodyPr/>
        <a:lstStyle/>
        <a:p>
          <a:r>
            <a:rPr lang="en-IN" dirty="0"/>
            <a:t>Generating graph for map</a:t>
          </a:r>
        </a:p>
      </dgm:t>
    </dgm:pt>
    <dgm:pt modelId="{3F22504E-934B-4D18-999C-1883965D528E}" type="parTrans" cxnId="{C0DB5D90-3B6B-4F78-8B15-78BDA3A03210}">
      <dgm:prSet/>
      <dgm:spPr/>
      <dgm:t>
        <a:bodyPr/>
        <a:lstStyle/>
        <a:p>
          <a:endParaRPr lang="en-IN"/>
        </a:p>
      </dgm:t>
    </dgm:pt>
    <dgm:pt modelId="{13CFD78B-ECB4-4FCA-B777-3DF54CF8359F}" type="sibTrans" cxnId="{C0DB5D90-3B6B-4F78-8B15-78BDA3A03210}">
      <dgm:prSet/>
      <dgm:spPr/>
      <dgm:t>
        <a:bodyPr/>
        <a:lstStyle/>
        <a:p>
          <a:endParaRPr lang="en-IN"/>
        </a:p>
      </dgm:t>
    </dgm:pt>
    <dgm:pt modelId="{CABB1A17-5AE1-429D-8D16-102154075420}">
      <dgm:prSet phldrT="[Text]"/>
      <dgm:spPr/>
      <dgm:t>
        <a:bodyPr/>
        <a:lstStyle/>
        <a:p>
          <a:r>
            <a:rPr lang="en-IN" dirty="0"/>
            <a:t>Defining</a:t>
          </a:r>
          <a:r>
            <a:rPr lang="en-IN" baseline="0" dirty="0"/>
            <a:t> pooling algorithm</a:t>
          </a:r>
          <a:endParaRPr lang="en-IN" dirty="0"/>
        </a:p>
      </dgm:t>
    </dgm:pt>
    <dgm:pt modelId="{A8E6B460-9769-4223-8335-9714770A6B4B}" type="parTrans" cxnId="{B3FE536B-F731-4E4D-BB9E-162F8424B3B0}">
      <dgm:prSet/>
      <dgm:spPr/>
      <dgm:t>
        <a:bodyPr/>
        <a:lstStyle/>
        <a:p>
          <a:endParaRPr lang="en-IN"/>
        </a:p>
      </dgm:t>
    </dgm:pt>
    <dgm:pt modelId="{D013D5D9-B24C-491F-BDC4-0B7AC241CAAD}" type="sibTrans" cxnId="{B3FE536B-F731-4E4D-BB9E-162F8424B3B0}">
      <dgm:prSet/>
      <dgm:spPr/>
      <dgm:t>
        <a:bodyPr/>
        <a:lstStyle/>
        <a:p>
          <a:endParaRPr lang="en-IN"/>
        </a:p>
      </dgm:t>
    </dgm:pt>
    <dgm:pt modelId="{22025A6A-5C69-44F0-B6AC-115AF1FADBA1}">
      <dgm:prSet phldrT="[Text]"/>
      <dgm:spPr/>
      <dgm:t>
        <a:bodyPr/>
        <a:lstStyle/>
        <a:p>
          <a:r>
            <a:rPr lang="en-IN" dirty="0">
              <a:solidFill>
                <a:schemeClr val="bg1"/>
              </a:solidFill>
              <a:effectLst/>
              <a:ea typeface="Calibri" panose="020F0502020204030204" pitchFamily="34" charset="0"/>
            </a:rPr>
            <a:t>Plotting obtained path</a:t>
          </a:r>
          <a:endParaRPr lang="en-IN" dirty="0"/>
        </a:p>
      </dgm:t>
    </dgm:pt>
    <dgm:pt modelId="{C6A741FC-1498-46EB-AD94-507B59F7DD39}" type="parTrans" cxnId="{883649DC-C40C-4A28-8FB5-08934B5D31B7}">
      <dgm:prSet/>
      <dgm:spPr/>
      <dgm:t>
        <a:bodyPr/>
        <a:lstStyle/>
        <a:p>
          <a:endParaRPr lang="en-IN"/>
        </a:p>
      </dgm:t>
    </dgm:pt>
    <dgm:pt modelId="{665467E4-A404-4A14-9781-4017C42D35DD}" type="sibTrans" cxnId="{883649DC-C40C-4A28-8FB5-08934B5D31B7}">
      <dgm:prSet/>
      <dgm:spPr/>
      <dgm:t>
        <a:bodyPr/>
        <a:lstStyle/>
        <a:p>
          <a:endParaRPr lang="en-IN"/>
        </a:p>
      </dgm:t>
    </dgm:pt>
    <dgm:pt modelId="{A36CABC6-D855-40BD-AB92-03BC15AD3C0F}">
      <dgm:prSet phldrT="[Text]"/>
      <dgm:spPr/>
      <dgm:t>
        <a:bodyPr/>
        <a:lstStyle/>
        <a:p>
          <a:r>
            <a:rPr lang="en-IN" dirty="0"/>
            <a:t>Creating User Interface</a:t>
          </a:r>
        </a:p>
      </dgm:t>
    </dgm:pt>
    <dgm:pt modelId="{4A5436C1-EB61-4756-8AA5-E20970FE18BA}" type="parTrans" cxnId="{ECDFC6BA-CC59-46EC-BED2-C7E4F4321F81}">
      <dgm:prSet/>
      <dgm:spPr/>
      <dgm:t>
        <a:bodyPr/>
        <a:lstStyle/>
        <a:p>
          <a:endParaRPr lang="en-IN"/>
        </a:p>
      </dgm:t>
    </dgm:pt>
    <dgm:pt modelId="{49DF65DF-9580-46E4-B852-C601A75AB518}" type="sibTrans" cxnId="{ECDFC6BA-CC59-46EC-BED2-C7E4F4321F81}">
      <dgm:prSet/>
      <dgm:spPr/>
      <dgm:t>
        <a:bodyPr/>
        <a:lstStyle/>
        <a:p>
          <a:endParaRPr lang="en-IN"/>
        </a:p>
      </dgm:t>
    </dgm:pt>
    <dgm:pt modelId="{31F7687C-C9E5-4C0C-BDA4-E785F46E9719}" type="pres">
      <dgm:prSet presAssocID="{7F61046D-FDBE-4C03-BCBF-98FD674EAC72}" presName="Name0" presStyleCnt="0">
        <dgm:presLayoutVars>
          <dgm:dir/>
          <dgm:resizeHandles val="exact"/>
        </dgm:presLayoutVars>
      </dgm:prSet>
      <dgm:spPr/>
    </dgm:pt>
    <dgm:pt modelId="{F3D0BAA6-2DB5-4017-9DA5-CEA14D067FF8}" type="pres">
      <dgm:prSet presAssocID="{0BC5984A-7992-4B10-ADBF-0606F67D93EF}" presName="node" presStyleLbl="node1" presStyleIdx="0" presStyleCnt="5" custLinFactNeighborX="-458" custLinFactNeighborY="0">
        <dgm:presLayoutVars>
          <dgm:bulletEnabled val="1"/>
        </dgm:presLayoutVars>
      </dgm:prSet>
      <dgm:spPr/>
    </dgm:pt>
    <dgm:pt modelId="{68E363C0-2232-4A8B-A4D4-520B3F118DD8}" type="pres">
      <dgm:prSet presAssocID="{DE407C37-4009-4429-BBAA-BDF9E73AFC9E}" presName="sibTrans" presStyleLbl="sibTrans2D1" presStyleIdx="0" presStyleCnt="4"/>
      <dgm:spPr/>
    </dgm:pt>
    <dgm:pt modelId="{F733A9C8-7AD0-4643-966B-6EAA8BB5B8A8}" type="pres">
      <dgm:prSet presAssocID="{DE407C37-4009-4429-BBAA-BDF9E73AFC9E}" presName="connectorText" presStyleLbl="sibTrans2D1" presStyleIdx="0" presStyleCnt="4"/>
      <dgm:spPr/>
    </dgm:pt>
    <dgm:pt modelId="{307A8F92-C74C-42C3-8736-E1F70CB8BE4F}" type="pres">
      <dgm:prSet presAssocID="{EF701B06-7EB4-4CE0-A137-1E49729545C8}" presName="node" presStyleLbl="node1" presStyleIdx="1" presStyleCnt="5" custScaleX="120165">
        <dgm:presLayoutVars>
          <dgm:bulletEnabled val="1"/>
        </dgm:presLayoutVars>
      </dgm:prSet>
      <dgm:spPr/>
    </dgm:pt>
    <dgm:pt modelId="{0F73966A-3BAD-4AF4-AE3D-8759A5B08B21}" type="pres">
      <dgm:prSet presAssocID="{13CFD78B-ECB4-4FCA-B777-3DF54CF8359F}" presName="sibTrans" presStyleLbl="sibTrans2D1" presStyleIdx="1" presStyleCnt="4"/>
      <dgm:spPr/>
    </dgm:pt>
    <dgm:pt modelId="{F0B9BD54-9401-43BC-870B-F100901AD96E}" type="pres">
      <dgm:prSet presAssocID="{13CFD78B-ECB4-4FCA-B777-3DF54CF8359F}" presName="connectorText" presStyleLbl="sibTrans2D1" presStyleIdx="1" presStyleCnt="4"/>
      <dgm:spPr/>
    </dgm:pt>
    <dgm:pt modelId="{B3C367D8-0E7E-4B25-A2CF-61BCD363808F}" type="pres">
      <dgm:prSet presAssocID="{CABB1A17-5AE1-429D-8D16-102154075420}" presName="node" presStyleLbl="node1" presStyleIdx="2" presStyleCnt="5" custLinFactNeighborY="393">
        <dgm:presLayoutVars>
          <dgm:bulletEnabled val="1"/>
        </dgm:presLayoutVars>
      </dgm:prSet>
      <dgm:spPr/>
    </dgm:pt>
    <dgm:pt modelId="{653C5C2B-9289-4D35-B6BE-DFABE3E83BFA}" type="pres">
      <dgm:prSet presAssocID="{D013D5D9-B24C-491F-BDC4-0B7AC241CAAD}" presName="sibTrans" presStyleLbl="sibTrans2D1" presStyleIdx="2" presStyleCnt="4"/>
      <dgm:spPr/>
    </dgm:pt>
    <dgm:pt modelId="{C132F3C4-011F-4379-8EDE-378372581A03}" type="pres">
      <dgm:prSet presAssocID="{D013D5D9-B24C-491F-BDC4-0B7AC241CAAD}" presName="connectorText" presStyleLbl="sibTrans2D1" presStyleIdx="2" presStyleCnt="4"/>
      <dgm:spPr/>
    </dgm:pt>
    <dgm:pt modelId="{FB2A6927-8C5E-4AC2-9C6A-1E590BDDA801}" type="pres">
      <dgm:prSet presAssocID="{22025A6A-5C69-44F0-B6AC-115AF1FADBA1}" presName="node" presStyleLbl="node1" presStyleIdx="3" presStyleCnt="5">
        <dgm:presLayoutVars>
          <dgm:bulletEnabled val="1"/>
        </dgm:presLayoutVars>
      </dgm:prSet>
      <dgm:spPr/>
    </dgm:pt>
    <dgm:pt modelId="{3EE378FB-FCBC-40FC-A116-100A36BAEABA}" type="pres">
      <dgm:prSet presAssocID="{665467E4-A404-4A14-9781-4017C42D35DD}" presName="sibTrans" presStyleLbl="sibTrans2D1" presStyleIdx="3" presStyleCnt="4"/>
      <dgm:spPr/>
    </dgm:pt>
    <dgm:pt modelId="{F3FE1BD2-2BF3-4986-A77E-CB2385C54E09}" type="pres">
      <dgm:prSet presAssocID="{665467E4-A404-4A14-9781-4017C42D35DD}" presName="connectorText" presStyleLbl="sibTrans2D1" presStyleIdx="3" presStyleCnt="4"/>
      <dgm:spPr/>
    </dgm:pt>
    <dgm:pt modelId="{60712A13-D258-4CAC-BECA-2B76900315AA}" type="pres">
      <dgm:prSet presAssocID="{A36CABC6-D855-40BD-AB92-03BC15AD3C0F}" presName="node" presStyleLbl="node1" presStyleIdx="4" presStyleCnt="5">
        <dgm:presLayoutVars>
          <dgm:bulletEnabled val="1"/>
        </dgm:presLayoutVars>
      </dgm:prSet>
      <dgm:spPr/>
    </dgm:pt>
  </dgm:ptLst>
  <dgm:cxnLst>
    <dgm:cxn modelId="{6909D80E-F5B6-4242-80C5-8583FC0CA03A}" type="presOf" srcId="{0BC5984A-7992-4B10-ADBF-0606F67D93EF}" destId="{F3D0BAA6-2DB5-4017-9DA5-CEA14D067FF8}" srcOrd="0" destOrd="0" presId="urn:microsoft.com/office/officeart/2005/8/layout/process1"/>
    <dgm:cxn modelId="{6BA91A26-B8BD-43E1-8AB6-89F30A379642}" type="presOf" srcId="{EF701B06-7EB4-4CE0-A137-1E49729545C8}" destId="{307A8F92-C74C-42C3-8736-E1F70CB8BE4F}" srcOrd="0" destOrd="0" presId="urn:microsoft.com/office/officeart/2005/8/layout/process1"/>
    <dgm:cxn modelId="{78FD3527-BBE1-4BFE-B90F-4778613F9DAC}" type="presOf" srcId="{D013D5D9-B24C-491F-BDC4-0B7AC241CAAD}" destId="{C132F3C4-011F-4379-8EDE-378372581A03}" srcOrd="1" destOrd="0" presId="urn:microsoft.com/office/officeart/2005/8/layout/process1"/>
    <dgm:cxn modelId="{B3FE536B-F731-4E4D-BB9E-162F8424B3B0}" srcId="{7F61046D-FDBE-4C03-BCBF-98FD674EAC72}" destId="{CABB1A17-5AE1-429D-8D16-102154075420}" srcOrd="2" destOrd="0" parTransId="{A8E6B460-9769-4223-8335-9714770A6B4B}" sibTransId="{D013D5D9-B24C-491F-BDC4-0B7AC241CAAD}"/>
    <dgm:cxn modelId="{A225414F-D37A-4E68-B49D-0C64FE9C7A33}" type="presOf" srcId="{7F61046D-FDBE-4C03-BCBF-98FD674EAC72}" destId="{31F7687C-C9E5-4C0C-BDA4-E785F46E9719}" srcOrd="0" destOrd="0" presId="urn:microsoft.com/office/officeart/2005/8/layout/process1"/>
    <dgm:cxn modelId="{0601F084-E077-45EE-BE11-E34873BAEFA1}" type="presOf" srcId="{DE407C37-4009-4429-BBAA-BDF9E73AFC9E}" destId="{68E363C0-2232-4A8B-A4D4-520B3F118DD8}" srcOrd="0" destOrd="0" presId="urn:microsoft.com/office/officeart/2005/8/layout/process1"/>
    <dgm:cxn modelId="{BAB09B86-9C51-4F82-B07A-E2DE05D23BF8}" type="presOf" srcId="{22025A6A-5C69-44F0-B6AC-115AF1FADBA1}" destId="{FB2A6927-8C5E-4AC2-9C6A-1E590BDDA801}" srcOrd="0" destOrd="0" presId="urn:microsoft.com/office/officeart/2005/8/layout/process1"/>
    <dgm:cxn modelId="{59C80B88-3D3E-404B-95BC-7D1169E3E7CD}" type="presOf" srcId="{A36CABC6-D855-40BD-AB92-03BC15AD3C0F}" destId="{60712A13-D258-4CAC-BECA-2B76900315AA}" srcOrd="0" destOrd="0" presId="urn:microsoft.com/office/officeart/2005/8/layout/process1"/>
    <dgm:cxn modelId="{D193BA8D-730F-4217-B8A1-CDC847E08430}" type="presOf" srcId="{665467E4-A404-4A14-9781-4017C42D35DD}" destId="{F3FE1BD2-2BF3-4986-A77E-CB2385C54E09}" srcOrd="1" destOrd="0" presId="urn:microsoft.com/office/officeart/2005/8/layout/process1"/>
    <dgm:cxn modelId="{C0DB5D90-3B6B-4F78-8B15-78BDA3A03210}" srcId="{7F61046D-FDBE-4C03-BCBF-98FD674EAC72}" destId="{EF701B06-7EB4-4CE0-A137-1E49729545C8}" srcOrd="1" destOrd="0" parTransId="{3F22504E-934B-4D18-999C-1883965D528E}" sibTransId="{13CFD78B-ECB4-4FCA-B777-3DF54CF8359F}"/>
    <dgm:cxn modelId="{CD9B8B91-A53B-4E31-99A4-F21655ADFF71}" type="presOf" srcId="{13CFD78B-ECB4-4FCA-B777-3DF54CF8359F}" destId="{F0B9BD54-9401-43BC-870B-F100901AD96E}" srcOrd="1" destOrd="0" presId="urn:microsoft.com/office/officeart/2005/8/layout/process1"/>
    <dgm:cxn modelId="{1C1EF2AF-E808-4C82-B6C5-ABBB7E851817}" type="presOf" srcId="{665467E4-A404-4A14-9781-4017C42D35DD}" destId="{3EE378FB-FCBC-40FC-A116-100A36BAEABA}" srcOrd="0" destOrd="0" presId="urn:microsoft.com/office/officeart/2005/8/layout/process1"/>
    <dgm:cxn modelId="{ECDFC6BA-CC59-46EC-BED2-C7E4F4321F81}" srcId="{7F61046D-FDBE-4C03-BCBF-98FD674EAC72}" destId="{A36CABC6-D855-40BD-AB92-03BC15AD3C0F}" srcOrd="4" destOrd="0" parTransId="{4A5436C1-EB61-4756-8AA5-E20970FE18BA}" sibTransId="{49DF65DF-9580-46E4-B852-C601A75AB518}"/>
    <dgm:cxn modelId="{DDE50CC4-0547-4D96-AF11-55FB72C6DB3F}" type="presOf" srcId="{DE407C37-4009-4429-BBAA-BDF9E73AFC9E}" destId="{F733A9C8-7AD0-4643-966B-6EAA8BB5B8A8}" srcOrd="1" destOrd="0" presId="urn:microsoft.com/office/officeart/2005/8/layout/process1"/>
    <dgm:cxn modelId="{883649DC-C40C-4A28-8FB5-08934B5D31B7}" srcId="{7F61046D-FDBE-4C03-BCBF-98FD674EAC72}" destId="{22025A6A-5C69-44F0-B6AC-115AF1FADBA1}" srcOrd="3" destOrd="0" parTransId="{C6A741FC-1498-46EB-AD94-507B59F7DD39}" sibTransId="{665467E4-A404-4A14-9781-4017C42D35DD}"/>
    <dgm:cxn modelId="{5DC369E8-A673-49A9-8DCE-F2C2F0F47001}" type="presOf" srcId="{CABB1A17-5AE1-429D-8D16-102154075420}" destId="{B3C367D8-0E7E-4B25-A2CF-61BCD363808F}" srcOrd="0" destOrd="0" presId="urn:microsoft.com/office/officeart/2005/8/layout/process1"/>
    <dgm:cxn modelId="{0419B4F3-0713-49F6-8886-1FD569AD3FB8}" type="presOf" srcId="{D013D5D9-B24C-491F-BDC4-0B7AC241CAAD}" destId="{653C5C2B-9289-4D35-B6BE-DFABE3E83BFA}" srcOrd="0" destOrd="0" presId="urn:microsoft.com/office/officeart/2005/8/layout/process1"/>
    <dgm:cxn modelId="{709225FA-D030-4B60-969A-A4C5DBD38A06}" type="presOf" srcId="{13CFD78B-ECB4-4FCA-B777-3DF54CF8359F}" destId="{0F73966A-3BAD-4AF4-AE3D-8759A5B08B21}" srcOrd="0" destOrd="0" presId="urn:microsoft.com/office/officeart/2005/8/layout/process1"/>
    <dgm:cxn modelId="{691A28FB-EE11-4598-8ABC-912CA4BA412F}" srcId="{7F61046D-FDBE-4C03-BCBF-98FD674EAC72}" destId="{0BC5984A-7992-4B10-ADBF-0606F67D93EF}" srcOrd="0" destOrd="0" parTransId="{061A4FAF-A162-4A8E-9D44-942D31EF68D8}" sibTransId="{DE407C37-4009-4429-BBAA-BDF9E73AFC9E}"/>
    <dgm:cxn modelId="{20789197-7F82-4CFA-ACC9-F7561E104F3E}" type="presParOf" srcId="{31F7687C-C9E5-4C0C-BDA4-E785F46E9719}" destId="{F3D0BAA6-2DB5-4017-9DA5-CEA14D067FF8}" srcOrd="0" destOrd="0" presId="urn:microsoft.com/office/officeart/2005/8/layout/process1"/>
    <dgm:cxn modelId="{716A108D-EFC4-421E-8FC5-5188BA48349E}" type="presParOf" srcId="{31F7687C-C9E5-4C0C-BDA4-E785F46E9719}" destId="{68E363C0-2232-4A8B-A4D4-520B3F118DD8}" srcOrd="1" destOrd="0" presId="urn:microsoft.com/office/officeart/2005/8/layout/process1"/>
    <dgm:cxn modelId="{A38CEA6C-9F88-4C15-9A6A-6455B9BD5981}" type="presParOf" srcId="{68E363C0-2232-4A8B-A4D4-520B3F118DD8}" destId="{F733A9C8-7AD0-4643-966B-6EAA8BB5B8A8}" srcOrd="0" destOrd="0" presId="urn:microsoft.com/office/officeart/2005/8/layout/process1"/>
    <dgm:cxn modelId="{117524E3-E5F1-4B49-ADCE-4F0B3F276D47}" type="presParOf" srcId="{31F7687C-C9E5-4C0C-BDA4-E785F46E9719}" destId="{307A8F92-C74C-42C3-8736-E1F70CB8BE4F}" srcOrd="2" destOrd="0" presId="urn:microsoft.com/office/officeart/2005/8/layout/process1"/>
    <dgm:cxn modelId="{28EAD307-4761-43CD-AE3B-023DBCDA0B68}" type="presParOf" srcId="{31F7687C-C9E5-4C0C-BDA4-E785F46E9719}" destId="{0F73966A-3BAD-4AF4-AE3D-8759A5B08B21}" srcOrd="3" destOrd="0" presId="urn:microsoft.com/office/officeart/2005/8/layout/process1"/>
    <dgm:cxn modelId="{15EAF24B-563E-4026-9329-2B3F9BFDCF50}" type="presParOf" srcId="{0F73966A-3BAD-4AF4-AE3D-8759A5B08B21}" destId="{F0B9BD54-9401-43BC-870B-F100901AD96E}" srcOrd="0" destOrd="0" presId="urn:microsoft.com/office/officeart/2005/8/layout/process1"/>
    <dgm:cxn modelId="{3E2BAB0E-8D4A-449A-8B1E-97EFF1F731EE}" type="presParOf" srcId="{31F7687C-C9E5-4C0C-BDA4-E785F46E9719}" destId="{B3C367D8-0E7E-4B25-A2CF-61BCD363808F}" srcOrd="4" destOrd="0" presId="urn:microsoft.com/office/officeart/2005/8/layout/process1"/>
    <dgm:cxn modelId="{F8A505B1-B144-474A-825C-EE92324F22C5}" type="presParOf" srcId="{31F7687C-C9E5-4C0C-BDA4-E785F46E9719}" destId="{653C5C2B-9289-4D35-B6BE-DFABE3E83BFA}" srcOrd="5" destOrd="0" presId="urn:microsoft.com/office/officeart/2005/8/layout/process1"/>
    <dgm:cxn modelId="{4F39DED5-8397-4D54-9143-E1E0CDA52AD5}" type="presParOf" srcId="{653C5C2B-9289-4D35-B6BE-DFABE3E83BFA}" destId="{C132F3C4-011F-4379-8EDE-378372581A03}" srcOrd="0" destOrd="0" presId="urn:microsoft.com/office/officeart/2005/8/layout/process1"/>
    <dgm:cxn modelId="{D6A3C7DF-EDAA-48A6-BF16-EDE8E095AFFB}" type="presParOf" srcId="{31F7687C-C9E5-4C0C-BDA4-E785F46E9719}" destId="{FB2A6927-8C5E-4AC2-9C6A-1E590BDDA801}" srcOrd="6" destOrd="0" presId="urn:microsoft.com/office/officeart/2005/8/layout/process1"/>
    <dgm:cxn modelId="{12A708F1-914C-4E9E-B317-51094575AAAE}" type="presParOf" srcId="{31F7687C-C9E5-4C0C-BDA4-E785F46E9719}" destId="{3EE378FB-FCBC-40FC-A116-100A36BAEABA}" srcOrd="7" destOrd="0" presId="urn:microsoft.com/office/officeart/2005/8/layout/process1"/>
    <dgm:cxn modelId="{81B7BF35-790F-4527-95C8-803AC8E2EF30}" type="presParOf" srcId="{3EE378FB-FCBC-40FC-A116-100A36BAEABA}" destId="{F3FE1BD2-2BF3-4986-A77E-CB2385C54E09}" srcOrd="0" destOrd="0" presId="urn:microsoft.com/office/officeart/2005/8/layout/process1"/>
    <dgm:cxn modelId="{F2951CDA-70B5-4C3B-B9F6-098E1C0B48DD}" type="presParOf" srcId="{31F7687C-C9E5-4C0C-BDA4-E785F46E9719}" destId="{60712A13-D258-4CAC-BECA-2B76900315AA}"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0BAA6-2DB5-4017-9DA5-CEA14D067FF8}">
      <dsp:nvSpPr>
        <dsp:cNvPr id="0" name=""/>
        <dsp:cNvSpPr/>
      </dsp:nvSpPr>
      <dsp:spPr>
        <a:xfrm>
          <a:off x="0" y="750056"/>
          <a:ext cx="1569797" cy="98602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Importing map data</a:t>
          </a:r>
        </a:p>
      </dsp:txBody>
      <dsp:txXfrm>
        <a:off x="28880" y="778936"/>
        <a:ext cx="1512037" cy="928269"/>
      </dsp:txXfrm>
    </dsp:sp>
    <dsp:sp modelId="{68E363C0-2232-4A8B-A4D4-520B3F118DD8}">
      <dsp:nvSpPr>
        <dsp:cNvPr id="0" name=""/>
        <dsp:cNvSpPr/>
      </dsp:nvSpPr>
      <dsp:spPr>
        <a:xfrm>
          <a:off x="1727236" y="1048416"/>
          <a:ext cx="333769" cy="38930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727236" y="1126278"/>
        <a:ext cx="233638" cy="233585"/>
      </dsp:txXfrm>
    </dsp:sp>
    <dsp:sp modelId="{307A8F92-C74C-42C3-8736-E1F70CB8BE4F}">
      <dsp:nvSpPr>
        <dsp:cNvPr id="0" name=""/>
        <dsp:cNvSpPr/>
      </dsp:nvSpPr>
      <dsp:spPr>
        <a:xfrm>
          <a:off x="2199550" y="750056"/>
          <a:ext cx="1886347" cy="986029"/>
        </a:xfrm>
        <a:prstGeom prst="roundRect">
          <a:avLst>
            <a:gd name="adj" fmla="val 10000"/>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Generating graph for map</a:t>
          </a:r>
        </a:p>
      </dsp:txBody>
      <dsp:txXfrm>
        <a:off x="2228430" y="778936"/>
        <a:ext cx="1828587" cy="928269"/>
      </dsp:txXfrm>
    </dsp:sp>
    <dsp:sp modelId="{0F73966A-3BAD-4AF4-AE3D-8759A5B08B21}">
      <dsp:nvSpPr>
        <dsp:cNvPr id="0" name=""/>
        <dsp:cNvSpPr/>
      </dsp:nvSpPr>
      <dsp:spPr>
        <a:xfrm rot="5654">
          <a:off x="4242877" y="1050499"/>
          <a:ext cx="332797" cy="389309"/>
        </a:xfrm>
        <a:prstGeom prst="rightArrow">
          <a:avLst>
            <a:gd name="adj1" fmla="val 60000"/>
            <a:gd name="adj2" fmla="val 50000"/>
          </a:avLst>
        </a:prstGeom>
        <a:solidFill>
          <a:schemeClr val="accent4">
            <a:hueOff val="3465231"/>
            <a:satOff val="-15989"/>
            <a:lumOff val="5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242877" y="1128279"/>
        <a:ext cx="232958" cy="233585"/>
      </dsp:txXfrm>
    </dsp:sp>
    <dsp:sp modelId="{B3C367D8-0E7E-4B25-A2CF-61BCD363808F}">
      <dsp:nvSpPr>
        <dsp:cNvPr id="0" name=""/>
        <dsp:cNvSpPr/>
      </dsp:nvSpPr>
      <dsp:spPr>
        <a:xfrm>
          <a:off x="4713817" y="753931"/>
          <a:ext cx="1569797" cy="986029"/>
        </a:xfrm>
        <a:prstGeom prst="roundRect">
          <a:avLst>
            <a:gd name="adj" fmla="val 10000"/>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Defining</a:t>
          </a:r>
          <a:r>
            <a:rPr lang="en-IN" sz="1800" kern="1200" baseline="0" dirty="0"/>
            <a:t> pooling algorithm</a:t>
          </a:r>
          <a:endParaRPr lang="en-IN" sz="1800" kern="1200" dirty="0"/>
        </a:p>
      </dsp:txBody>
      <dsp:txXfrm>
        <a:off x="4742697" y="782811"/>
        <a:ext cx="1512037" cy="928269"/>
      </dsp:txXfrm>
    </dsp:sp>
    <dsp:sp modelId="{653C5C2B-9289-4D35-B6BE-DFABE3E83BFA}">
      <dsp:nvSpPr>
        <dsp:cNvPr id="0" name=""/>
        <dsp:cNvSpPr/>
      </dsp:nvSpPr>
      <dsp:spPr>
        <a:xfrm rot="21593938">
          <a:off x="6440594" y="1050337"/>
          <a:ext cx="332797" cy="389309"/>
        </a:xfrm>
        <a:prstGeom prst="rightArrow">
          <a:avLst>
            <a:gd name="adj1" fmla="val 60000"/>
            <a:gd name="adj2" fmla="val 50000"/>
          </a:avLst>
        </a:prstGeom>
        <a:solidFill>
          <a:schemeClr val="accent4">
            <a:hueOff val="6930461"/>
            <a:satOff val="-31979"/>
            <a:lumOff val="117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6440594" y="1128287"/>
        <a:ext cx="232958" cy="233585"/>
      </dsp:txXfrm>
    </dsp:sp>
    <dsp:sp modelId="{FB2A6927-8C5E-4AC2-9C6A-1E590BDDA801}">
      <dsp:nvSpPr>
        <dsp:cNvPr id="0" name=""/>
        <dsp:cNvSpPr/>
      </dsp:nvSpPr>
      <dsp:spPr>
        <a:xfrm>
          <a:off x="6911534" y="750056"/>
          <a:ext cx="1569797" cy="986029"/>
        </a:xfrm>
        <a:prstGeom prst="roundRect">
          <a:avLst>
            <a:gd name="adj" fmla="val 10000"/>
          </a:avLst>
        </a:prstGeom>
        <a:solidFill>
          <a:schemeClr val="accent4">
            <a:hueOff val="7796769"/>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1"/>
              </a:solidFill>
              <a:effectLst/>
              <a:ea typeface="Calibri" panose="020F0502020204030204" pitchFamily="34" charset="0"/>
            </a:rPr>
            <a:t>Plotting obtained path</a:t>
          </a:r>
          <a:endParaRPr lang="en-IN" sz="1800" kern="1200" dirty="0"/>
        </a:p>
      </dsp:txBody>
      <dsp:txXfrm>
        <a:off x="6940414" y="778936"/>
        <a:ext cx="1512037" cy="928269"/>
      </dsp:txXfrm>
    </dsp:sp>
    <dsp:sp modelId="{3EE378FB-FCBC-40FC-A116-100A36BAEABA}">
      <dsp:nvSpPr>
        <dsp:cNvPr id="0" name=""/>
        <dsp:cNvSpPr/>
      </dsp:nvSpPr>
      <dsp:spPr>
        <a:xfrm>
          <a:off x="8638311" y="1048416"/>
          <a:ext cx="332797" cy="389309"/>
        </a:xfrm>
        <a:prstGeom prst="rightArrow">
          <a:avLst>
            <a:gd name="adj1" fmla="val 60000"/>
            <a:gd name="adj2" fmla="val 50000"/>
          </a:avLst>
        </a:prstGeom>
        <a:solidFill>
          <a:schemeClr val="accent4">
            <a:hueOff val="10395692"/>
            <a:satOff val="-47968"/>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638311" y="1126278"/>
        <a:ext cx="232958" cy="233585"/>
      </dsp:txXfrm>
    </dsp:sp>
    <dsp:sp modelId="{60712A13-D258-4CAC-BECA-2B76900315AA}">
      <dsp:nvSpPr>
        <dsp:cNvPr id="0" name=""/>
        <dsp:cNvSpPr/>
      </dsp:nvSpPr>
      <dsp:spPr>
        <a:xfrm>
          <a:off x="9109251" y="750056"/>
          <a:ext cx="1569797" cy="986029"/>
        </a:xfrm>
        <a:prstGeom prst="roundRect">
          <a:avLst>
            <a:gd name="adj" fmla="val 1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Creating User Interface</a:t>
          </a:r>
        </a:p>
      </dsp:txBody>
      <dsp:txXfrm>
        <a:off x="9138131" y="778936"/>
        <a:ext cx="1512037" cy="92826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55B56-C0DF-4452-B88C-3BC4EA0625B1}" type="datetimeFigureOut">
              <a:rPr lang="en-IN" smtClean="0"/>
              <a:t>07-09-2022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8FBD2-D4BF-4396-84BB-979D51C14FE3}" type="slidenum">
              <a:rPr lang="en-IN" smtClean="0"/>
              <a:t>‹#›</a:t>
            </a:fld>
            <a:endParaRPr lang="en-IN"/>
          </a:p>
        </p:txBody>
      </p:sp>
    </p:spTree>
    <p:extLst>
      <p:ext uri="{BB962C8B-B14F-4D97-AF65-F5344CB8AC3E}">
        <p14:creationId xmlns:p14="http://schemas.microsoft.com/office/powerpoint/2010/main" val="3470456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35F930F-E451-4EBD-B18B-872ABE8EB823}"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3914945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35F930F-E451-4EBD-B18B-872ABE8EB823}"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102477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35F930F-E451-4EBD-B18B-872ABE8EB823}"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17764853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35F930F-E451-4EBD-B18B-872ABE8EB823}"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2466763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IN"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5F930F-E451-4EBD-B18B-872ABE8EB823}" type="datetimeFigureOut">
              <a:rPr lang="en-IN" smtClean="0"/>
              <a:t>07-09-2022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4064986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35F930F-E451-4EBD-B18B-872ABE8EB823}"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31613248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35F930F-E451-4EBD-B18B-872ABE8EB823}" type="datetimeFigureOut">
              <a:rPr lang="en-IN" smtClean="0"/>
              <a:t>07-09-2022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24410002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35F930F-E451-4EBD-B18B-872ABE8EB823}" type="datetimeFigureOut">
              <a:rPr lang="en-IN" smtClean="0"/>
              <a:t>07-09-2022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26825062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F930F-E451-4EBD-B18B-872ABE8EB823}" type="datetimeFigureOut">
              <a:rPr lang="en-IN" smtClean="0"/>
              <a:t>07-09-2022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37205682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5F930F-E451-4EBD-B18B-872ABE8EB823}"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3970762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5F930F-E451-4EBD-B18B-872ABE8EB823}" type="datetimeFigureOut">
              <a:rPr lang="en-IN" smtClean="0"/>
              <a:t>07-09-2022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B4EBCB-FB68-41ED-A3AC-B6660D8A8E2D}" type="slidenum">
              <a:rPr lang="en-IN" smtClean="0"/>
              <a:t>‹#›</a:t>
            </a:fld>
            <a:endParaRPr lang="en-IN"/>
          </a:p>
        </p:txBody>
      </p:sp>
    </p:spTree>
    <p:extLst>
      <p:ext uri="{BB962C8B-B14F-4D97-AF65-F5344CB8AC3E}">
        <p14:creationId xmlns:p14="http://schemas.microsoft.com/office/powerpoint/2010/main" val="19003414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F930F-E451-4EBD-B18B-872ABE8EB823}" type="datetimeFigureOut">
              <a:rPr lang="en-IN" smtClean="0"/>
              <a:t>07-09-2022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B4EBCB-FB68-41ED-A3AC-B6660D8A8E2D}" type="slidenum">
              <a:rPr lang="en-IN" smtClean="0"/>
              <a:t>‹#›</a:t>
            </a:fld>
            <a:endParaRPr lang="en-IN"/>
          </a:p>
        </p:txBody>
      </p:sp>
    </p:spTree>
    <p:extLst>
      <p:ext uri="{BB962C8B-B14F-4D97-AF65-F5344CB8AC3E}">
        <p14:creationId xmlns:p14="http://schemas.microsoft.com/office/powerpoint/2010/main" val="4128304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cyiYyi8NtO3e74G8pHVjty5Ah85r1ITy" TargetMode="External"/><Relationship Id="rId2" Type="http://schemas.openxmlformats.org/officeDocument/2006/relationships/hyperlink" Target="https://colab.research.google.com/drive/1ITP83vT9kM8-at8Ame-jCNAZ7QgSRV-z"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90E703F-ACB1-4CAB-ACF1-E3BDFE73BFAD}"/>
              </a:ext>
            </a:extLst>
          </p:cNvPr>
          <p:cNvSpPr txBox="1"/>
          <p:nvPr/>
        </p:nvSpPr>
        <p:spPr>
          <a:xfrm>
            <a:off x="1159939" y="2707264"/>
            <a:ext cx="9859993" cy="721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4000" b="1" dirty="0"/>
              <a:t>Campus Pooling using OSM</a:t>
            </a:r>
            <a:endParaRPr lang="en-US" sz="4000" b="1" dirty="0">
              <a:effectLst/>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6DA11979-904E-4852-86CF-878DC0FEC5D1}"/>
              </a:ext>
            </a:extLst>
          </p:cNvPr>
          <p:cNvGrpSpPr/>
          <p:nvPr/>
        </p:nvGrpSpPr>
        <p:grpSpPr>
          <a:xfrm>
            <a:off x="-6064" y="6386939"/>
            <a:ext cx="12198064" cy="510817"/>
            <a:chOff x="-6064" y="6386939"/>
            <a:chExt cx="12198064" cy="510817"/>
          </a:xfrm>
        </p:grpSpPr>
        <p:sp>
          <p:nvSpPr>
            <p:cNvPr id="10" name="Rectangle 9">
              <a:extLst>
                <a:ext uri="{FF2B5EF4-FFF2-40B4-BE49-F238E27FC236}">
                  <a16:creationId xmlns:a16="http://schemas.microsoft.com/office/drawing/2014/main" id="{89A23F2C-5FEA-4BAF-90F0-0E4E496AA674}"/>
                </a:ext>
              </a:extLst>
            </p:cNvPr>
            <p:cNvSpPr/>
            <p:nvPr/>
          </p:nvSpPr>
          <p:spPr>
            <a:xfrm>
              <a:off x="0" y="6499541"/>
              <a:ext cx="12192000" cy="398215"/>
            </a:xfrm>
            <a:prstGeom prst="rect">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09B67B20-EA4F-4773-A419-3B729DE07C6E}"/>
                </a:ext>
              </a:extLst>
            </p:cNvPr>
            <p:cNvSpPr/>
            <p:nvPr/>
          </p:nvSpPr>
          <p:spPr>
            <a:xfrm>
              <a:off x="-6064" y="6386939"/>
              <a:ext cx="12192000" cy="112602"/>
            </a:xfrm>
            <a:prstGeom prst="rect">
              <a:avLst/>
            </a:prstGeom>
            <a:solidFill>
              <a:srgbClr val="F7C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0270917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2CB5FD1-F19B-4B91-BFA5-F311CCB22CEA}"/>
              </a:ext>
            </a:extLst>
          </p:cNvPr>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 name="Oval 13">
            <a:extLst>
              <a:ext uri="{FF2B5EF4-FFF2-40B4-BE49-F238E27FC236}">
                <a16:creationId xmlns:a16="http://schemas.microsoft.com/office/drawing/2014/main" id="{EC51BD1A-9235-4793-BA6C-78427B12C67B}"/>
              </a:ext>
            </a:extLst>
          </p:cNvPr>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Oval 14">
            <a:extLst>
              <a:ext uri="{FF2B5EF4-FFF2-40B4-BE49-F238E27FC236}">
                <a16:creationId xmlns:a16="http://schemas.microsoft.com/office/drawing/2014/main" id="{565BFED2-35B9-45E9-A462-C0FA19F98306}"/>
              </a:ext>
            </a:extLst>
          </p:cNvPr>
          <p:cNvSpPr/>
          <p:nvPr/>
        </p:nvSpPr>
        <p:spPr>
          <a:xfrm flipH="1">
            <a:off x="334682" y="3301399"/>
            <a:ext cx="811092" cy="811092"/>
          </a:xfrm>
          <a:prstGeom prst="ellipse">
            <a:avLst/>
          </a:prstGeom>
          <a:solidFill>
            <a:srgbClr val="3B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6" name="Oval 15">
            <a:extLst>
              <a:ext uri="{FF2B5EF4-FFF2-40B4-BE49-F238E27FC236}">
                <a16:creationId xmlns:a16="http://schemas.microsoft.com/office/drawing/2014/main" id="{2D7CA458-3619-448E-8B3B-562EB56BD360}"/>
              </a:ext>
            </a:extLst>
          </p:cNvPr>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 name="Oval 16">
            <a:extLst>
              <a:ext uri="{FF2B5EF4-FFF2-40B4-BE49-F238E27FC236}">
                <a16:creationId xmlns:a16="http://schemas.microsoft.com/office/drawing/2014/main" id="{FBE8AF61-AF5D-47BF-95F1-F069476B55B5}"/>
              </a:ext>
            </a:extLst>
          </p:cNvPr>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TextBox 17">
            <a:extLst>
              <a:ext uri="{FF2B5EF4-FFF2-40B4-BE49-F238E27FC236}">
                <a16:creationId xmlns:a16="http://schemas.microsoft.com/office/drawing/2014/main" id="{CB05D9BE-C196-4AAA-BC96-A234E26E6A7A}"/>
              </a:ext>
            </a:extLst>
          </p:cNvPr>
          <p:cNvSpPr txBox="1"/>
          <p:nvPr/>
        </p:nvSpPr>
        <p:spPr>
          <a:xfrm>
            <a:off x="11548124" y="6514745"/>
            <a:ext cx="613215" cy="369332"/>
          </a:xfrm>
          <a:prstGeom prst="rect">
            <a:avLst/>
          </a:prstGeom>
          <a:noFill/>
        </p:spPr>
        <p:txBody>
          <a:bodyPr wrap="square" rtlCol="0">
            <a:spAutoFit/>
          </a:bodyPr>
          <a:lstStyle/>
          <a:p>
            <a:r>
              <a:rPr lang="en-US" dirty="0"/>
              <a:t> 10</a:t>
            </a:r>
            <a:endParaRPr lang="en-IN" dirty="0"/>
          </a:p>
        </p:txBody>
      </p:sp>
      <p:sp>
        <p:nvSpPr>
          <p:cNvPr id="98" name="Title 1">
            <a:extLst>
              <a:ext uri="{FF2B5EF4-FFF2-40B4-BE49-F238E27FC236}">
                <a16:creationId xmlns:a16="http://schemas.microsoft.com/office/drawing/2014/main" id="{E3BF15A7-7DC8-4615-A83E-B37F0DC32575}"/>
              </a:ext>
            </a:extLst>
          </p:cNvPr>
          <p:cNvSpPr txBox="1">
            <a:spLocks/>
          </p:cNvSpPr>
          <p:nvPr/>
        </p:nvSpPr>
        <p:spPr>
          <a:xfrm>
            <a:off x="1582036" y="524432"/>
            <a:ext cx="9476993" cy="559084"/>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a:lstStyle>
          <a:p>
            <a:endParaRPr lang="en-US" sz="3200" b="1" u="sng" dirty="0"/>
          </a:p>
        </p:txBody>
      </p:sp>
      <p:sp>
        <p:nvSpPr>
          <p:cNvPr id="2" name="TextBox 1">
            <a:extLst>
              <a:ext uri="{FF2B5EF4-FFF2-40B4-BE49-F238E27FC236}">
                <a16:creationId xmlns:a16="http://schemas.microsoft.com/office/drawing/2014/main" id="{312B41BF-130E-45F4-B8BD-871D5987EB2E}"/>
              </a:ext>
            </a:extLst>
          </p:cNvPr>
          <p:cNvSpPr txBox="1"/>
          <p:nvPr/>
        </p:nvSpPr>
        <p:spPr>
          <a:xfrm>
            <a:off x="1329669" y="723514"/>
            <a:ext cx="8156768" cy="523220"/>
          </a:xfrm>
          <a:prstGeom prst="rect">
            <a:avLst/>
          </a:prstGeom>
          <a:noFill/>
        </p:spPr>
        <p:txBody>
          <a:bodyPr wrap="square" rtlCol="0">
            <a:spAutoFit/>
          </a:bodyPr>
          <a:lstStyle/>
          <a:p>
            <a:r>
              <a:rPr lang="en-US" sz="2800" b="1" dirty="0">
                <a:latin typeface="Helvetica" panose="020B0604020202020204" pitchFamily="34" charset="0"/>
                <a:cs typeface="Helvetica" panose="020B0604020202020204" pitchFamily="34" charset="0"/>
              </a:rPr>
              <a:t>Results</a:t>
            </a:r>
          </a:p>
        </p:txBody>
      </p:sp>
      <p:sp>
        <p:nvSpPr>
          <p:cNvPr id="3" name="TextBox 2">
            <a:extLst>
              <a:ext uri="{FF2B5EF4-FFF2-40B4-BE49-F238E27FC236}">
                <a16:creationId xmlns:a16="http://schemas.microsoft.com/office/drawing/2014/main" id="{A3A59007-334B-404A-8275-99FA99D61146}"/>
              </a:ext>
            </a:extLst>
          </p:cNvPr>
          <p:cNvSpPr txBox="1"/>
          <p:nvPr/>
        </p:nvSpPr>
        <p:spPr>
          <a:xfrm>
            <a:off x="1582036" y="1464138"/>
            <a:ext cx="8841666" cy="830997"/>
          </a:xfrm>
          <a:prstGeom prst="rect">
            <a:avLst/>
          </a:prstGeom>
          <a:noFill/>
        </p:spPr>
        <p:txBody>
          <a:bodyPr wrap="square" rtlCol="0">
            <a:spAutoFit/>
          </a:bodyPr>
          <a:lstStyle/>
          <a:p>
            <a:pPr algn="just"/>
            <a:r>
              <a:rPr lang="en-US" sz="1600" b="1" dirty="0">
                <a:latin typeface="Helvetica" panose="020B0604020202020204" pitchFamily="34" charset="0"/>
                <a:cs typeface="Helvetica" panose="020B0604020202020204" pitchFamily="34" charset="0"/>
              </a:rPr>
              <a:t>Plotting obtained path: </a:t>
            </a:r>
            <a:r>
              <a:rPr lang="en-US" sz="1600" dirty="0"/>
              <a:t>The path returned by the algorithm is in the form of list of node ids. These are converted to coordinates using </a:t>
            </a:r>
            <a:r>
              <a:rPr lang="en-US" sz="1600" dirty="0" err="1"/>
              <a:t>osm</a:t>
            </a:r>
            <a:r>
              <a:rPr lang="en-US" sz="1600" dirty="0"/>
              <a:t> map data, after which path is plotted that returns a map object with path.</a:t>
            </a:r>
          </a:p>
        </p:txBody>
      </p:sp>
      <p:pic>
        <p:nvPicPr>
          <p:cNvPr id="12" name="Picture 11">
            <a:extLst>
              <a:ext uri="{FF2B5EF4-FFF2-40B4-BE49-F238E27FC236}">
                <a16:creationId xmlns:a16="http://schemas.microsoft.com/office/drawing/2014/main" id="{61809FCE-E0B6-4962-9838-691DD56782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6487" y="2514986"/>
            <a:ext cx="3631565" cy="3619500"/>
          </a:xfrm>
          <a:prstGeom prst="rect">
            <a:avLst/>
          </a:prstGeom>
          <a:noFill/>
          <a:ln>
            <a:noFill/>
          </a:ln>
        </p:spPr>
      </p:pic>
      <p:pic>
        <p:nvPicPr>
          <p:cNvPr id="19" name="Picture 18">
            <a:extLst>
              <a:ext uri="{FF2B5EF4-FFF2-40B4-BE49-F238E27FC236}">
                <a16:creationId xmlns:a16="http://schemas.microsoft.com/office/drawing/2014/main" id="{071042F8-A9F7-43E9-87F5-D732BFB16991}"/>
              </a:ext>
            </a:extLst>
          </p:cNvPr>
          <p:cNvPicPr/>
          <p:nvPr/>
        </p:nvPicPr>
        <p:blipFill rotWithShape="1">
          <a:blip r:embed="rId3"/>
          <a:srcRect t="2192" b="4954"/>
          <a:stretch/>
        </p:blipFill>
        <p:spPr>
          <a:xfrm>
            <a:off x="6783949" y="2514985"/>
            <a:ext cx="3279905" cy="3619501"/>
          </a:xfrm>
          <a:prstGeom prst="rect">
            <a:avLst/>
          </a:prstGeom>
        </p:spPr>
      </p:pic>
      <p:cxnSp>
        <p:nvCxnSpPr>
          <p:cNvPr id="20" name="Straight Arrow Connector 19">
            <a:extLst>
              <a:ext uri="{FF2B5EF4-FFF2-40B4-BE49-F238E27FC236}">
                <a16:creationId xmlns:a16="http://schemas.microsoft.com/office/drawing/2014/main" id="{17EB848A-71BE-4491-94DA-34038D52BE11}"/>
              </a:ext>
            </a:extLst>
          </p:cNvPr>
          <p:cNvCxnSpPr>
            <a:cxnSpLocks/>
          </p:cNvCxnSpPr>
          <p:nvPr/>
        </p:nvCxnSpPr>
        <p:spPr>
          <a:xfrm>
            <a:off x="5820747" y="4409179"/>
            <a:ext cx="55050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79423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2CB5FD1-F19B-4B91-BFA5-F311CCB22CEA}"/>
              </a:ext>
            </a:extLst>
          </p:cNvPr>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 name="Oval 13">
            <a:extLst>
              <a:ext uri="{FF2B5EF4-FFF2-40B4-BE49-F238E27FC236}">
                <a16:creationId xmlns:a16="http://schemas.microsoft.com/office/drawing/2014/main" id="{EC51BD1A-9235-4793-BA6C-78427B12C67B}"/>
              </a:ext>
            </a:extLst>
          </p:cNvPr>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Oval 14">
            <a:extLst>
              <a:ext uri="{FF2B5EF4-FFF2-40B4-BE49-F238E27FC236}">
                <a16:creationId xmlns:a16="http://schemas.microsoft.com/office/drawing/2014/main" id="{565BFED2-35B9-45E9-A462-C0FA19F98306}"/>
              </a:ext>
            </a:extLst>
          </p:cNvPr>
          <p:cNvSpPr/>
          <p:nvPr/>
        </p:nvSpPr>
        <p:spPr>
          <a:xfrm flipH="1">
            <a:off x="334682" y="3301399"/>
            <a:ext cx="811092" cy="811092"/>
          </a:xfrm>
          <a:prstGeom prst="ellipse">
            <a:avLst/>
          </a:prstGeom>
          <a:solidFill>
            <a:srgbClr val="3B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6" name="Oval 15">
            <a:extLst>
              <a:ext uri="{FF2B5EF4-FFF2-40B4-BE49-F238E27FC236}">
                <a16:creationId xmlns:a16="http://schemas.microsoft.com/office/drawing/2014/main" id="{2D7CA458-3619-448E-8B3B-562EB56BD360}"/>
              </a:ext>
            </a:extLst>
          </p:cNvPr>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 name="Oval 16">
            <a:extLst>
              <a:ext uri="{FF2B5EF4-FFF2-40B4-BE49-F238E27FC236}">
                <a16:creationId xmlns:a16="http://schemas.microsoft.com/office/drawing/2014/main" id="{FBE8AF61-AF5D-47BF-95F1-F069476B55B5}"/>
              </a:ext>
            </a:extLst>
          </p:cNvPr>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TextBox 17">
            <a:extLst>
              <a:ext uri="{FF2B5EF4-FFF2-40B4-BE49-F238E27FC236}">
                <a16:creationId xmlns:a16="http://schemas.microsoft.com/office/drawing/2014/main" id="{CB05D9BE-C196-4AAA-BC96-A234E26E6A7A}"/>
              </a:ext>
            </a:extLst>
          </p:cNvPr>
          <p:cNvSpPr txBox="1"/>
          <p:nvPr/>
        </p:nvSpPr>
        <p:spPr>
          <a:xfrm>
            <a:off x="11578785" y="6488668"/>
            <a:ext cx="613215" cy="369332"/>
          </a:xfrm>
          <a:prstGeom prst="rect">
            <a:avLst/>
          </a:prstGeom>
          <a:noFill/>
        </p:spPr>
        <p:txBody>
          <a:bodyPr wrap="square" rtlCol="0">
            <a:spAutoFit/>
          </a:bodyPr>
          <a:lstStyle/>
          <a:p>
            <a:r>
              <a:rPr lang="en-US" dirty="0"/>
              <a:t> 11</a:t>
            </a:r>
            <a:endParaRPr lang="en-IN" dirty="0"/>
          </a:p>
        </p:txBody>
      </p:sp>
      <p:sp>
        <p:nvSpPr>
          <p:cNvPr id="2" name="TextBox 1">
            <a:extLst>
              <a:ext uri="{FF2B5EF4-FFF2-40B4-BE49-F238E27FC236}">
                <a16:creationId xmlns:a16="http://schemas.microsoft.com/office/drawing/2014/main" id="{312B41BF-130E-45F4-B8BD-871D5987EB2E}"/>
              </a:ext>
            </a:extLst>
          </p:cNvPr>
          <p:cNvSpPr txBox="1"/>
          <p:nvPr/>
        </p:nvSpPr>
        <p:spPr>
          <a:xfrm>
            <a:off x="1754432" y="1453847"/>
            <a:ext cx="8156768" cy="523220"/>
          </a:xfrm>
          <a:prstGeom prst="rect">
            <a:avLst/>
          </a:prstGeom>
          <a:noFill/>
        </p:spPr>
        <p:txBody>
          <a:bodyPr wrap="square" rtlCol="0">
            <a:spAutoFit/>
          </a:bodyPr>
          <a:lstStyle/>
          <a:p>
            <a:r>
              <a:rPr lang="en-US" sz="2800" b="1" dirty="0">
                <a:latin typeface="Helvetica" panose="020B0604020202020204" pitchFamily="34" charset="0"/>
                <a:cs typeface="Helvetica" panose="020B0604020202020204" pitchFamily="34" charset="0"/>
              </a:rPr>
              <a:t>Time Complexity</a:t>
            </a:r>
          </a:p>
        </p:txBody>
      </p:sp>
      <p:sp>
        <p:nvSpPr>
          <p:cNvPr id="3" name="TextBox 2">
            <a:extLst>
              <a:ext uri="{FF2B5EF4-FFF2-40B4-BE49-F238E27FC236}">
                <a16:creationId xmlns:a16="http://schemas.microsoft.com/office/drawing/2014/main" id="{A3A59007-334B-404A-8275-99FA99D61146}"/>
              </a:ext>
            </a:extLst>
          </p:cNvPr>
          <p:cNvSpPr txBox="1"/>
          <p:nvPr/>
        </p:nvSpPr>
        <p:spPr>
          <a:xfrm>
            <a:off x="1880616" y="2509166"/>
            <a:ext cx="7904401" cy="2585323"/>
          </a:xfrm>
          <a:prstGeom prst="rect">
            <a:avLst/>
          </a:prstGeom>
          <a:noFill/>
        </p:spPr>
        <p:txBody>
          <a:bodyPr wrap="square" rtlCol="0">
            <a:spAutoFit/>
          </a:bodyPr>
          <a:lstStyle/>
          <a:p>
            <a:pPr algn="just"/>
            <a:r>
              <a:rPr lang="en-US" dirty="0"/>
              <a:t>The time complexity for the given algorithm is:</a:t>
            </a:r>
          </a:p>
          <a:p>
            <a:pPr algn="just"/>
            <a:endParaRPr lang="en-US" dirty="0"/>
          </a:p>
          <a:p>
            <a:pPr marL="285750" indent="-285750" algn="just">
              <a:buFont typeface="Arial" panose="020B0604020202020204" pitchFamily="34" charset="0"/>
              <a:buChar char="•"/>
            </a:pPr>
            <a:r>
              <a:rPr lang="en-US" b="1" dirty="0"/>
              <a:t>O(N</a:t>
            </a:r>
            <a:r>
              <a:rPr lang="en-US" b="1" baseline="30000" dirty="0"/>
              <a:t>2</a:t>
            </a:r>
            <a:r>
              <a:rPr lang="en-US" b="1" dirty="0"/>
              <a:t>) </a:t>
            </a:r>
            <a:r>
              <a:rPr lang="en-US" dirty="0"/>
              <a:t>for dijkstra’s algorithm, where N is the number of nodes in the graph object derived from selected map region.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O(v choose r) = O(min(</a:t>
            </a:r>
            <a:r>
              <a:rPr lang="en-US" b="1" dirty="0" err="1"/>
              <a:t>v</a:t>
            </a:r>
            <a:r>
              <a:rPr lang="en-US" b="1" baseline="30000" dirty="0" err="1"/>
              <a:t>r</a:t>
            </a:r>
            <a:r>
              <a:rPr lang="en-US" b="1" dirty="0" err="1"/>
              <a:t>,v</a:t>
            </a:r>
            <a:r>
              <a:rPr lang="en-US" b="1" baseline="30000" dirty="0" err="1"/>
              <a:t>v</a:t>
            </a:r>
            <a:r>
              <a:rPr lang="en-US" b="1" baseline="30000" dirty="0"/>
              <a:t>-r</a:t>
            </a:r>
            <a:r>
              <a:rPr lang="en-US" b="1" dirty="0"/>
              <a:t>)) </a:t>
            </a:r>
            <a:r>
              <a:rPr lang="en-US" dirty="0"/>
              <a:t>for picking combinations of routes, where v is number of available intermediate pick up points and r is the seating capacity.</a:t>
            </a:r>
          </a:p>
          <a:p>
            <a:pPr algn="just"/>
            <a:endParaRPr lang="en-US" dirty="0"/>
          </a:p>
          <a:p>
            <a:pPr algn="just"/>
            <a:r>
              <a:rPr lang="en-US" dirty="0"/>
              <a:t>Hence, total time complexity will be </a:t>
            </a:r>
            <a:r>
              <a:rPr lang="en-US" b="1" dirty="0"/>
              <a:t>O(min(</a:t>
            </a:r>
            <a:r>
              <a:rPr lang="en-US" b="1" dirty="0" err="1"/>
              <a:t>v</a:t>
            </a:r>
            <a:r>
              <a:rPr lang="en-US" b="1" baseline="30000" dirty="0" err="1"/>
              <a:t>r</a:t>
            </a:r>
            <a:r>
              <a:rPr lang="en-US" b="1" dirty="0" err="1"/>
              <a:t>,v</a:t>
            </a:r>
            <a:r>
              <a:rPr lang="en-US" b="1" baseline="30000" dirty="0" err="1"/>
              <a:t>v</a:t>
            </a:r>
            <a:r>
              <a:rPr lang="en-US" b="1" baseline="30000" dirty="0"/>
              <a:t>-r</a:t>
            </a:r>
            <a:r>
              <a:rPr lang="en-US" b="1" dirty="0"/>
              <a:t>) * N</a:t>
            </a:r>
            <a:r>
              <a:rPr lang="en-US" b="1" baseline="30000" dirty="0"/>
              <a:t>2</a:t>
            </a:r>
            <a:r>
              <a:rPr lang="en-US" b="1" dirty="0"/>
              <a:t> ) </a:t>
            </a:r>
            <a:r>
              <a:rPr lang="en-US" dirty="0"/>
              <a:t>.</a:t>
            </a:r>
          </a:p>
        </p:txBody>
      </p:sp>
    </p:spTree>
    <p:extLst>
      <p:ext uri="{BB962C8B-B14F-4D97-AF65-F5344CB8AC3E}">
        <p14:creationId xmlns:p14="http://schemas.microsoft.com/office/powerpoint/2010/main" val="27850323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96487"/>
        </a:solidFill>
        <a:effectLst/>
      </p:bgPr>
    </p:bg>
    <p:spTree>
      <p:nvGrpSpPr>
        <p:cNvPr id="1" name=""/>
        <p:cNvGrpSpPr/>
        <p:nvPr/>
      </p:nvGrpSpPr>
      <p:grpSpPr>
        <a:xfrm>
          <a:off x="0" y="0"/>
          <a:ext cx="0" cy="0"/>
          <a:chOff x="0" y="0"/>
          <a:chExt cx="0" cy="0"/>
        </a:xfrm>
      </p:grpSpPr>
      <p:sp>
        <p:nvSpPr>
          <p:cNvPr id="5" name="Rectangle 4"/>
          <p:cNvSpPr/>
          <p:nvPr/>
        </p:nvSpPr>
        <p:spPr>
          <a:xfrm>
            <a:off x="0" y="0"/>
            <a:ext cx="1384663"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flipH="1">
            <a:off x="631370" y="3598087"/>
            <a:ext cx="217716" cy="217716"/>
          </a:xfrm>
          <a:prstGeom prst="ellipse">
            <a:avLst/>
          </a:prstGeom>
          <a:solidFill>
            <a:srgbClr val="5B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flipH="1">
            <a:off x="334682" y="4120263"/>
            <a:ext cx="811092" cy="811092"/>
          </a:xfrm>
          <a:prstGeom prst="ellipse">
            <a:avLst/>
          </a:prstGeom>
          <a:solidFill>
            <a:srgbClr val="396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Donut 14"/>
          <p:cNvSpPr/>
          <p:nvPr/>
        </p:nvSpPr>
        <p:spPr>
          <a:xfrm>
            <a:off x="9453823" y="-2385607"/>
            <a:ext cx="6903644" cy="6903644"/>
          </a:xfrm>
          <a:prstGeom prst="donut">
            <a:avLst/>
          </a:prstGeom>
          <a:solidFill>
            <a:srgbClr val="86B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8B226F05-3F69-464A-AFD3-E28FCEB337E1}"/>
              </a:ext>
            </a:extLst>
          </p:cNvPr>
          <p:cNvSpPr txBox="1"/>
          <p:nvPr/>
        </p:nvSpPr>
        <p:spPr>
          <a:xfrm>
            <a:off x="11548124" y="6514745"/>
            <a:ext cx="6132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12</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5230764B-5325-4B64-BF91-CEFE307CAC75}"/>
              </a:ext>
            </a:extLst>
          </p:cNvPr>
          <p:cNvSpPr txBox="1">
            <a:spLocks/>
          </p:cNvSpPr>
          <p:nvPr/>
        </p:nvSpPr>
        <p:spPr>
          <a:xfrm>
            <a:off x="1564282" y="845849"/>
            <a:ext cx="9476993" cy="559084"/>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sng" strike="noStrike" kern="1200" cap="none" spc="0" normalizeH="0" baseline="0" noProof="0" dirty="0">
                <a:ln>
                  <a:noFill/>
                </a:ln>
                <a:solidFill>
                  <a:prstClr val="white"/>
                </a:solidFill>
                <a:effectLst/>
                <a:uLnTx/>
                <a:uFillTx/>
                <a:latin typeface="Helvetica" pitchFamily="2" charset="0"/>
                <a:ea typeface="+mj-ea"/>
                <a:cs typeface="+mj-cs"/>
              </a:rPr>
              <a:t>User Interface</a:t>
            </a:r>
          </a:p>
        </p:txBody>
      </p:sp>
      <p:sp>
        <p:nvSpPr>
          <p:cNvPr id="20" name="TextBox 19">
            <a:extLst>
              <a:ext uri="{FF2B5EF4-FFF2-40B4-BE49-F238E27FC236}">
                <a16:creationId xmlns:a16="http://schemas.microsoft.com/office/drawing/2014/main" id="{C5A52F9F-0977-48AC-82F1-830ABC5B86A7}"/>
              </a:ext>
            </a:extLst>
          </p:cNvPr>
          <p:cNvSpPr txBox="1"/>
          <p:nvPr/>
        </p:nvSpPr>
        <p:spPr>
          <a:xfrm>
            <a:off x="1741505" y="1670426"/>
            <a:ext cx="7411640"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For demonstration purpose, a web application user interface was created using a python library </a:t>
            </a:r>
            <a:r>
              <a:rPr kumimoji="0" lang="en-US" b="0" i="0" u="none" strike="noStrike" kern="1200" cap="none" spc="0" normalizeH="0" baseline="0" noProof="0" dirty="0" err="1">
                <a:ln>
                  <a:noFill/>
                </a:ln>
                <a:solidFill>
                  <a:prstClr val="white"/>
                </a:solidFill>
                <a:effectLst/>
                <a:uLnTx/>
                <a:uFillTx/>
                <a:latin typeface="Calibri" panose="020F0502020204030204"/>
                <a:ea typeface="+mn-ea"/>
                <a:cs typeface="+mn-cs"/>
              </a:rPr>
              <a:t>pywebIO</a:t>
            </a: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 which is a python library that creates a web application without writing any html code. This allowed us to directly use our functions defined to visualize the project.</a:t>
            </a:r>
          </a:p>
        </p:txBody>
      </p:sp>
      <p:pic>
        <p:nvPicPr>
          <p:cNvPr id="14" name="Picture 13">
            <a:extLst>
              <a:ext uri="{FF2B5EF4-FFF2-40B4-BE49-F238E27FC236}">
                <a16:creationId xmlns:a16="http://schemas.microsoft.com/office/drawing/2014/main" id="{5C7067AB-5658-46E8-AEC6-F8D8228C5EF0}"/>
              </a:ext>
            </a:extLst>
          </p:cNvPr>
          <p:cNvPicPr/>
          <p:nvPr/>
        </p:nvPicPr>
        <p:blipFill rotWithShape="1">
          <a:blip r:embed="rId2"/>
          <a:srcRect l="16171" t="1" r="17966" b="37364"/>
          <a:stretch/>
        </p:blipFill>
        <p:spPr bwMode="auto">
          <a:xfrm>
            <a:off x="1401182" y="3176156"/>
            <a:ext cx="5092708" cy="2724265"/>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84E7ADC3-F90D-4D5B-BF02-1A8F96D87620}"/>
              </a:ext>
            </a:extLst>
          </p:cNvPr>
          <p:cNvPicPr/>
          <p:nvPr/>
        </p:nvPicPr>
        <p:blipFill rotWithShape="1">
          <a:blip r:embed="rId3"/>
          <a:srcRect l="16121" r="12690" b="37207"/>
          <a:stretch/>
        </p:blipFill>
        <p:spPr bwMode="auto">
          <a:xfrm>
            <a:off x="6641902" y="3169437"/>
            <a:ext cx="5504828" cy="2730983"/>
          </a:xfrm>
          <a:prstGeom prst="rect">
            <a:avLst/>
          </a:prstGeom>
          <a:ln>
            <a:no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2B77F555-1870-42D9-A3F5-A03FAB46F477}"/>
              </a:ext>
            </a:extLst>
          </p:cNvPr>
          <p:cNvSpPr txBox="1"/>
          <p:nvPr/>
        </p:nvSpPr>
        <p:spPr>
          <a:xfrm>
            <a:off x="3072667" y="5900420"/>
            <a:ext cx="1754155" cy="338554"/>
          </a:xfrm>
          <a:prstGeom prst="rect">
            <a:avLst/>
          </a:prstGeom>
          <a:noFill/>
        </p:spPr>
        <p:txBody>
          <a:bodyPr wrap="square" rtlCol="0">
            <a:spAutoFit/>
          </a:bodyPr>
          <a:lstStyle/>
          <a:p>
            <a:pPr algn="ctr"/>
            <a:r>
              <a:rPr lang="en-IN" sz="1600" dirty="0">
                <a:solidFill>
                  <a:schemeClr val="bg1"/>
                </a:solidFill>
              </a:rPr>
              <a:t>Input Screen</a:t>
            </a:r>
          </a:p>
        </p:txBody>
      </p:sp>
      <p:sp>
        <p:nvSpPr>
          <p:cNvPr id="23" name="TextBox 22">
            <a:extLst>
              <a:ext uri="{FF2B5EF4-FFF2-40B4-BE49-F238E27FC236}">
                <a16:creationId xmlns:a16="http://schemas.microsoft.com/office/drawing/2014/main" id="{A1E84F13-0B19-4471-9560-EEC3E2572E8E}"/>
              </a:ext>
            </a:extLst>
          </p:cNvPr>
          <p:cNvSpPr txBox="1"/>
          <p:nvPr/>
        </p:nvSpPr>
        <p:spPr>
          <a:xfrm>
            <a:off x="8640020" y="5910204"/>
            <a:ext cx="1754155" cy="338554"/>
          </a:xfrm>
          <a:prstGeom prst="rect">
            <a:avLst/>
          </a:prstGeom>
          <a:noFill/>
        </p:spPr>
        <p:txBody>
          <a:bodyPr wrap="square" rtlCol="0">
            <a:spAutoFit/>
          </a:bodyPr>
          <a:lstStyle/>
          <a:p>
            <a:pPr algn="ctr"/>
            <a:r>
              <a:rPr lang="en-IN" sz="1600" dirty="0">
                <a:solidFill>
                  <a:schemeClr val="bg1"/>
                </a:solidFill>
              </a:rPr>
              <a:t>Output Screen</a:t>
            </a:r>
          </a:p>
        </p:txBody>
      </p:sp>
    </p:spTree>
    <p:extLst>
      <p:ext uri="{BB962C8B-B14F-4D97-AF65-F5344CB8AC3E}">
        <p14:creationId xmlns:p14="http://schemas.microsoft.com/office/powerpoint/2010/main" val="18525398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384C"/>
        </a:solidFill>
        <a:effectLst/>
      </p:bgPr>
    </p:bg>
    <p:spTree>
      <p:nvGrpSpPr>
        <p:cNvPr id="1" name=""/>
        <p:cNvGrpSpPr/>
        <p:nvPr/>
      </p:nvGrpSpPr>
      <p:grpSpPr>
        <a:xfrm>
          <a:off x="0" y="0"/>
          <a:ext cx="0" cy="0"/>
          <a:chOff x="0" y="0"/>
          <a:chExt cx="0" cy="0"/>
        </a:xfrm>
      </p:grpSpPr>
      <p:sp>
        <p:nvSpPr>
          <p:cNvPr id="9" name="Donut 8"/>
          <p:cNvSpPr/>
          <p:nvPr/>
        </p:nvSpPr>
        <p:spPr>
          <a:xfrm>
            <a:off x="9453823" y="-2385607"/>
            <a:ext cx="6903644" cy="6903644"/>
          </a:xfrm>
          <a:prstGeom prst="donut">
            <a:avLst/>
          </a:prstGeom>
          <a:solidFill>
            <a:srgbClr val="318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Rectangle 4"/>
          <p:cNvSpPr/>
          <p:nvPr/>
        </p:nvSpPr>
        <p:spPr>
          <a:xfrm>
            <a:off x="0" y="0"/>
            <a:ext cx="1384663"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Oval 13"/>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Oval 14"/>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6" name="Oval 15"/>
          <p:cNvSpPr/>
          <p:nvPr/>
        </p:nvSpPr>
        <p:spPr>
          <a:xfrm flipH="1">
            <a:off x="631370" y="3598087"/>
            <a:ext cx="217716" cy="217716"/>
          </a:xfrm>
          <a:prstGeom prst="ellipse">
            <a:avLst/>
          </a:prstGeom>
          <a:solidFill>
            <a:srgbClr val="5B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 name="Oval 16"/>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Oval 17"/>
          <p:cNvSpPr/>
          <p:nvPr/>
        </p:nvSpPr>
        <p:spPr>
          <a:xfrm flipH="1">
            <a:off x="334682" y="4931355"/>
            <a:ext cx="811092" cy="811092"/>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 name="TextBox 11">
            <a:extLst>
              <a:ext uri="{FF2B5EF4-FFF2-40B4-BE49-F238E27FC236}">
                <a16:creationId xmlns:a16="http://schemas.microsoft.com/office/drawing/2014/main" id="{DB16D828-0B27-40B0-BDD8-DF52A398131C}"/>
              </a:ext>
            </a:extLst>
          </p:cNvPr>
          <p:cNvSpPr txBox="1"/>
          <p:nvPr/>
        </p:nvSpPr>
        <p:spPr>
          <a:xfrm>
            <a:off x="1949358" y="950520"/>
            <a:ext cx="3541354" cy="830997"/>
          </a:xfrm>
          <a:prstGeom prst="rect">
            <a:avLst/>
          </a:prstGeom>
          <a:noFill/>
        </p:spPr>
        <p:txBody>
          <a:bodyPr wrap="none" rtlCol="0">
            <a:spAutoFit/>
          </a:bodyPr>
          <a:lstStyle/>
          <a:p>
            <a:r>
              <a:rPr lang="en-IN" sz="4800" b="1" u="sng" dirty="0">
                <a:solidFill>
                  <a:schemeClr val="bg1"/>
                </a:solidFill>
                <a:latin typeface="Helvetica" pitchFamily="2" charset="0"/>
              </a:rPr>
              <a:t>Conclusion</a:t>
            </a:r>
          </a:p>
        </p:txBody>
      </p:sp>
      <p:sp>
        <p:nvSpPr>
          <p:cNvPr id="13" name="Content Placeholder 2">
            <a:extLst>
              <a:ext uri="{FF2B5EF4-FFF2-40B4-BE49-F238E27FC236}">
                <a16:creationId xmlns:a16="http://schemas.microsoft.com/office/drawing/2014/main" id="{AFD95C35-6293-4A0C-94D4-7FE0B217E4A8}"/>
              </a:ext>
            </a:extLst>
          </p:cNvPr>
          <p:cNvSpPr txBox="1">
            <a:spLocks/>
          </p:cNvSpPr>
          <p:nvPr/>
        </p:nvSpPr>
        <p:spPr>
          <a:xfrm>
            <a:off x="2016033" y="2738382"/>
            <a:ext cx="7837651" cy="334159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buClr>
                <a:schemeClr val="bg1"/>
              </a:buClr>
              <a:defRPr/>
            </a:pPr>
            <a:endParaRPr kumimoji="0" lang="en-IN" sz="2000" b="0" i="0" u="none" strike="noStrike" kern="1200" cap="none" spc="0" normalizeH="0" baseline="0" noProof="0" dirty="0">
              <a:ln>
                <a:noFill/>
              </a:ln>
              <a:solidFill>
                <a:schemeClr val="bg1"/>
              </a:solidFill>
              <a:effectLst/>
              <a:uLnTx/>
              <a:uFillTx/>
              <a:latin typeface="Helvetica" pitchFamily="2" charset="0"/>
            </a:endParaRPr>
          </a:p>
        </p:txBody>
      </p:sp>
      <p:sp>
        <p:nvSpPr>
          <p:cNvPr id="20" name="TextBox 19">
            <a:extLst>
              <a:ext uri="{FF2B5EF4-FFF2-40B4-BE49-F238E27FC236}">
                <a16:creationId xmlns:a16="http://schemas.microsoft.com/office/drawing/2014/main" id="{6C7D7F10-F289-4B20-8EDE-EDE1747B8B13}"/>
              </a:ext>
            </a:extLst>
          </p:cNvPr>
          <p:cNvSpPr txBox="1"/>
          <p:nvPr/>
        </p:nvSpPr>
        <p:spPr>
          <a:xfrm>
            <a:off x="11548124" y="6514745"/>
            <a:ext cx="613215" cy="369332"/>
          </a:xfrm>
          <a:prstGeom prst="rect">
            <a:avLst/>
          </a:prstGeom>
          <a:noFill/>
        </p:spPr>
        <p:txBody>
          <a:bodyPr wrap="square" rtlCol="0">
            <a:spAutoFit/>
          </a:bodyPr>
          <a:lstStyle/>
          <a:p>
            <a:r>
              <a:rPr lang="en-US" dirty="0">
                <a:solidFill>
                  <a:schemeClr val="bg1"/>
                </a:solidFill>
              </a:rPr>
              <a:t>13</a:t>
            </a:r>
            <a:endParaRPr lang="en-IN" dirty="0">
              <a:solidFill>
                <a:schemeClr val="bg1"/>
              </a:solidFill>
            </a:endParaRPr>
          </a:p>
        </p:txBody>
      </p:sp>
      <p:sp>
        <p:nvSpPr>
          <p:cNvPr id="19" name="TextBox 18">
            <a:extLst>
              <a:ext uri="{FF2B5EF4-FFF2-40B4-BE49-F238E27FC236}">
                <a16:creationId xmlns:a16="http://schemas.microsoft.com/office/drawing/2014/main" id="{4E7EC7A9-2180-4634-9D19-61C33750293C}"/>
              </a:ext>
            </a:extLst>
          </p:cNvPr>
          <p:cNvSpPr txBox="1"/>
          <p:nvPr/>
        </p:nvSpPr>
        <p:spPr>
          <a:xfrm>
            <a:off x="2016033" y="2194783"/>
            <a:ext cx="7617759" cy="3416320"/>
          </a:xfrm>
          <a:prstGeom prst="rect">
            <a:avLst/>
          </a:prstGeom>
          <a:noFill/>
        </p:spPr>
        <p:txBody>
          <a:bodyPr wrap="square" rtlCol="0">
            <a:spAutoFit/>
          </a:bodyPr>
          <a:lstStyle/>
          <a:p>
            <a:pPr algn="just"/>
            <a:r>
              <a:rPr lang="en-US" sz="2000" dirty="0">
                <a:solidFill>
                  <a:schemeClr val="bg1"/>
                </a:solidFill>
              </a:rPr>
              <a:t>The project, Campus Pooling was aimed to find the most optimized route between the rider’s location and campus picking up as many as possible people going to campus, minimizing the distance factor.</a:t>
            </a:r>
          </a:p>
          <a:p>
            <a:pPr algn="just"/>
            <a:endParaRPr lang="en-US" sz="800" dirty="0">
              <a:solidFill>
                <a:schemeClr val="bg1"/>
              </a:solidFill>
            </a:endParaRPr>
          </a:p>
          <a:p>
            <a:pPr algn="just"/>
            <a:r>
              <a:rPr lang="en-US" sz="2000" dirty="0">
                <a:solidFill>
                  <a:schemeClr val="bg1"/>
                </a:solidFill>
              </a:rPr>
              <a:t>Through this project we were able to use our knowledge on graphs and use it to solve a real-world problem, that in current scenarios we believe will be essentially more impactful with the increase in pollutions and parking problems.</a:t>
            </a:r>
            <a:endParaRPr lang="en-US" sz="1000" dirty="0">
              <a:solidFill>
                <a:schemeClr val="bg1"/>
              </a:solidFill>
            </a:endParaRPr>
          </a:p>
          <a:p>
            <a:pPr algn="just"/>
            <a:endParaRPr lang="en-US" sz="800" dirty="0">
              <a:solidFill>
                <a:schemeClr val="bg1"/>
              </a:solidFill>
            </a:endParaRPr>
          </a:p>
          <a:p>
            <a:pPr algn="just"/>
            <a:r>
              <a:rPr lang="en-US" sz="2000" dirty="0">
                <a:solidFill>
                  <a:schemeClr val="bg1"/>
                </a:solidFill>
              </a:rPr>
              <a:t>This project can be further improved by implementing and experimenting other path finding algorithms and can be further deployed on mobile platforms for ease of use.</a:t>
            </a:r>
          </a:p>
        </p:txBody>
      </p:sp>
    </p:spTree>
    <p:extLst>
      <p:ext uri="{BB962C8B-B14F-4D97-AF65-F5344CB8AC3E}">
        <p14:creationId xmlns:p14="http://schemas.microsoft.com/office/powerpoint/2010/main" val="18984655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E2F7-1D5E-4627-8332-582919B16C83}"/>
              </a:ext>
            </a:extLst>
          </p:cNvPr>
          <p:cNvSpPr>
            <a:spLocks noGrp="1"/>
          </p:cNvSpPr>
          <p:nvPr>
            <p:ph type="title"/>
          </p:nvPr>
        </p:nvSpPr>
        <p:spPr>
          <a:xfrm>
            <a:off x="852577" y="2205427"/>
            <a:ext cx="10515600" cy="1325563"/>
          </a:xfrm>
        </p:spPr>
        <p:txBody>
          <a:bodyPr>
            <a:normAutofit/>
          </a:bodyPr>
          <a:lstStyle/>
          <a:p>
            <a:pPr algn="ctr"/>
            <a:r>
              <a:rPr lang="en-US" sz="5400" dirty="0">
                <a:latin typeface="Helvetica"/>
                <a:cs typeface="Helvetica"/>
              </a:rPr>
              <a:t>Thank You</a:t>
            </a:r>
            <a:endParaRPr lang="en-US" sz="5400" dirty="0">
              <a:cs typeface="Helvetica" pitchFamily="2" charset="0"/>
            </a:endParaRPr>
          </a:p>
        </p:txBody>
      </p:sp>
      <p:sp>
        <p:nvSpPr>
          <p:cNvPr id="4" name="Oval 3">
            <a:extLst>
              <a:ext uri="{FF2B5EF4-FFF2-40B4-BE49-F238E27FC236}">
                <a16:creationId xmlns:a16="http://schemas.microsoft.com/office/drawing/2014/main" id="{28BBAC35-C53E-4421-AFE1-E76C74B74BC4}"/>
              </a:ext>
            </a:extLst>
          </p:cNvPr>
          <p:cNvSpPr/>
          <p:nvPr/>
        </p:nvSpPr>
        <p:spPr>
          <a:xfrm flipH="1">
            <a:off x="3823143" y="3745482"/>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6" name="Oval 5">
            <a:extLst>
              <a:ext uri="{FF2B5EF4-FFF2-40B4-BE49-F238E27FC236}">
                <a16:creationId xmlns:a16="http://schemas.microsoft.com/office/drawing/2014/main" id="{B65544CE-E28B-4DE1-90B4-A42D206BC295}"/>
              </a:ext>
            </a:extLst>
          </p:cNvPr>
          <p:cNvSpPr/>
          <p:nvPr/>
        </p:nvSpPr>
        <p:spPr>
          <a:xfrm flipH="1">
            <a:off x="4915822" y="3750860"/>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 name="Oval 7">
            <a:extLst>
              <a:ext uri="{FF2B5EF4-FFF2-40B4-BE49-F238E27FC236}">
                <a16:creationId xmlns:a16="http://schemas.microsoft.com/office/drawing/2014/main" id="{13D3BCBE-503D-415A-A576-E291237F2867}"/>
              </a:ext>
            </a:extLst>
          </p:cNvPr>
          <p:cNvSpPr/>
          <p:nvPr/>
        </p:nvSpPr>
        <p:spPr>
          <a:xfrm flipH="1">
            <a:off x="6008502" y="3756237"/>
            <a:ext cx="217716" cy="217716"/>
          </a:xfrm>
          <a:prstGeom prst="ellipse">
            <a:avLst/>
          </a:prstGeom>
          <a:solidFill>
            <a:srgbClr val="5B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 name="Oval 9">
            <a:extLst>
              <a:ext uri="{FF2B5EF4-FFF2-40B4-BE49-F238E27FC236}">
                <a16:creationId xmlns:a16="http://schemas.microsoft.com/office/drawing/2014/main" id="{D0B74D77-BB5F-4A2E-BEDC-7B20280A514F}"/>
              </a:ext>
            </a:extLst>
          </p:cNvPr>
          <p:cNvSpPr/>
          <p:nvPr/>
        </p:nvSpPr>
        <p:spPr>
          <a:xfrm flipH="1">
            <a:off x="7101181" y="3762198"/>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 name="Oval 11">
            <a:extLst>
              <a:ext uri="{FF2B5EF4-FFF2-40B4-BE49-F238E27FC236}">
                <a16:creationId xmlns:a16="http://schemas.microsoft.com/office/drawing/2014/main" id="{62D17969-23E0-4070-BA69-1B8DA3B685B2}"/>
              </a:ext>
            </a:extLst>
          </p:cNvPr>
          <p:cNvSpPr/>
          <p:nvPr/>
        </p:nvSpPr>
        <p:spPr>
          <a:xfrm flipH="1">
            <a:off x="8199095" y="3766788"/>
            <a:ext cx="207244" cy="221621"/>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Title 1">
            <a:extLst>
              <a:ext uri="{FF2B5EF4-FFF2-40B4-BE49-F238E27FC236}">
                <a16:creationId xmlns:a16="http://schemas.microsoft.com/office/drawing/2014/main" id="{47686D5E-C551-49D7-8DDB-419E83642549}"/>
              </a:ext>
            </a:extLst>
          </p:cNvPr>
          <p:cNvSpPr txBox="1">
            <a:spLocks/>
          </p:cNvSpPr>
          <p:nvPr/>
        </p:nvSpPr>
        <p:spPr>
          <a:xfrm>
            <a:off x="859560" y="476159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a:lstStyle>
          <a:p>
            <a:pPr algn="ctr">
              <a:lnSpc>
                <a:spcPct val="150000"/>
              </a:lnSpc>
              <a:spcAft>
                <a:spcPts val="800"/>
              </a:spcAft>
            </a:pPr>
            <a:r>
              <a:rPr lang="en-IN" sz="1800" b="1" dirty="0">
                <a:effectLst/>
                <a:latin typeface="+mn-lt"/>
                <a:ea typeface="Calibri" panose="020F0502020204030204" pitchFamily="34" charset="0"/>
                <a:cs typeface="Times New Roman" panose="02020603050405020304" pitchFamily="18" charset="0"/>
              </a:rPr>
              <a:t>Link for Code:</a:t>
            </a:r>
            <a:endParaRPr lang="en-IN" sz="1800" dirty="0">
              <a:effectLst/>
              <a:latin typeface="+mn-lt"/>
              <a:ea typeface="Calibri" panose="020F0502020204030204" pitchFamily="34" charset="0"/>
              <a:cs typeface="Times New Roman" panose="02020603050405020304" pitchFamily="18" charset="0"/>
            </a:endParaRPr>
          </a:p>
          <a:p>
            <a:pPr algn="ctr">
              <a:lnSpc>
                <a:spcPct val="150000"/>
              </a:lnSpc>
              <a:spcAft>
                <a:spcPts val="800"/>
              </a:spcAft>
            </a:pPr>
            <a:r>
              <a:rPr lang="en-IN" sz="1800" dirty="0">
                <a:effectLst/>
                <a:latin typeface="+mn-lt"/>
                <a:ea typeface="Calibri" panose="020F0502020204030204" pitchFamily="34" charset="0"/>
                <a:cs typeface="Times New Roman" panose="02020603050405020304" pitchFamily="18" charset="0"/>
              </a:rPr>
              <a:t>Campus Pool Project: </a:t>
            </a:r>
            <a:r>
              <a:rPr lang="en-IN" sz="1800" u="sng" dirty="0">
                <a:solidFill>
                  <a:srgbClr val="0563C1"/>
                </a:solidFill>
                <a:effectLst/>
                <a:latin typeface="+mn-lt"/>
                <a:ea typeface="Calibri" panose="020F0502020204030204" pitchFamily="34" charset="0"/>
                <a:cs typeface="Times New Roman" panose="02020603050405020304" pitchFamily="18" charset="0"/>
                <a:hlinkClick r:id="rId2"/>
              </a:rPr>
              <a:t>https://colab.research.google.com/drive/1ITP83vT9kM8-at8Ame-jCNAZ7QgSRV-z</a:t>
            </a:r>
            <a:endParaRPr lang="en-IN" sz="1800" dirty="0">
              <a:effectLst/>
              <a:latin typeface="+mn-lt"/>
              <a:ea typeface="Calibri" panose="020F0502020204030204" pitchFamily="34" charset="0"/>
              <a:cs typeface="Times New Roman" panose="02020603050405020304" pitchFamily="18" charset="0"/>
            </a:endParaRPr>
          </a:p>
          <a:p>
            <a:pPr algn="ctr">
              <a:lnSpc>
                <a:spcPct val="150000"/>
              </a:lnSpc>
              <a:spcAft>
                <a:spcPts val="800"/>
              </a:spcAft>
            </a:pPr>
            <a:r>
              <a:rPr lang="en-IN" sz="1800" dirty="0">
                <a:effectLst/>
                <a:latin typeface="+mn-lt"/>
                <a:ea typeface="Calibri" panose="020F0502020204030204" pitchFamily="34" charset="0"/>
                <a:cs typeface="Times New Roman" panose="02020603050405020304" pitchFamily="18" charset="0"/>
              </a:rPr>
              <a:t>Project User Interface: </a:t>
            </a:r>
            <a:r>
              <a:rPr lang="en-IN" sz="1800" u="sng" dirty="0">
                <a:solidFill>
                  <a:srgbClr val="0563C1"/>
                </a:solidFill>
                <a:effectLst/>
                <a:latin typeface="+mn-lt"/>
                <a:ea typeface="Calibri" panose="020F0502020204030204" pitchFamily="34" charset="0"/>
                <a:cs typeface="Times New Roman" panose="02020603050405020304" pitchFamily="18" charset="0"/>
                <a:hlinkClick r:id="rId3"/>
              </a:rPr>
              <a:t>https://colab.research.google.com/drive/1cyiYyi8NtO3e74G8pHVjty5Ah85r1ITy</a:t>
            </a:r>
            <a:endParaRPr lang="en-IN" sz="1800" dirty="0">
              <a:effectLst/>
              <a:latin typeface="+mn-lt"/>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DECDFDDA-9A28-4CD9-B6D9-821DC5D3B837}"/>
              </a:ext>
            </a:extLst>
          </p:cNvPr>
          <p:cNvSpPr/>
          <p:nvPr/>
        </p:nvSpPr>
        <p:spPr>
          <a:xfrm>
            <a:off x="612843" y="612843"/>
            <a:ext cx="10953344" cy="56225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00433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FDE0FF-1EEE-496D-B0FB-623BA37A35AF}"/>
              </a:ext>
            </a:extLst>
          </p:cNvPr>
          <p:cNvGrpSpPr/>
          <p:nvPr/>
        </p:nvGrpSpPr>
        <p:grpSpPr>
          <a:xfrm>
            <a:off x="-6064" y="6386939"/>
            <a:ext cx="12198064" cy="510817"/>
            <a:chOff x="-6064" y="6386939"/>
            <a:chExt cx="12198064" cy="510817"/>
          </a:xfrm>
        </p:grpSpPr>
        <p:sp>
          <p:nvSpPr>
            <p:cNvPr id="21" name="Rectangle 20">
              <a:extLst>
                <a:ext uri="{FF2B5EF4-FFF2-40B4-BE49-F238E27FC236}">
                  <a16:creationId xmlns:a16="http://schemas.microsoft.com/office/drawing/2014/main" id="{DD340401-A1FC-4C5B-865F-BAB39B9C495C}"/>
                </a:ext>
              </a:extLst>
            </p:cNvPr>
            <p:cNvSpPr/>
            <p:nvPr/>
          </p:nvSpPr>
          <p:spPr>
            <a:xfrm>
              <a:off x="0" y="6499541"/>
              <a:ext cx="12192000" cy="398215"/>
            </a:xfrm>
            <a:prstGeom prst="rect">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4045D5A0-588F-4EB6-BE1B-0EE513B8DB8F}"/>
                </a:ext>
              </a:extLst>
            </p:cNvPr>
            <p:cNvSpPr/>
            <p:nvPr/>
          </p:nvSpPr>
          <p:spPr>
            <a:xfrm>
              <a:off x="-6064" y="6386939"/>
              <a:ext cx="12192000" cy="112602"/>
            </a:xfrm>
            <a:prstGeom prst="rect">
              <a:avLst/>
            </a:prstGeom>
            <a:solidFill>
              <a:srgbClr val="F7C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itle 1"/>
          <p:cNvSpPr>
            <a:spLocks noGrp="1"/>
          </p:cNvSpPr>
          <p:nvPr>
            <p:ph type="title"/>
          </p:nvPr>
        </p:nvSpPr>
        <p:spPr>
          <a:xfrm>
            <a:off x="1071237" y="665051"/>
            <a:ext cx="10515600" cy="1325563"/>
          </a:xfrm>
        </p:spPr>
        <p:txBody>
          <a:bodyPr/>
          <a:lstStyle/>
          <a:p>
            <a:pPr marL="571500" indent="-571500">
              <a:buFont typeface="Arial" panose="020B0604020202020204" pitchFamily="34" charset="0"/>
              <a:buChar char="•"/>
            </a:pPr>
            <a:r>
              <a:rPr lang="en-IN" b="1" dirty="0">
                <a:latin typeface="Helvetica" pitchFamily="2" charset="0"/>
              </a:rPr>
              <a:t>CONTENTS</a:t>
            </a:r>
          </a:p>
        </p:txBody>
      </p:sp>
      <p:sp>
        <p:nvSpPr>
          <p:cNvPr id="9" name="Oval 8"/>
          <p:cNvSpPr/>
          <p:nvPr/>
        </p:nvSpPr>
        <p:spPr>
          <a:xfrm flipH="1">
            <a:off x="1937931" y="2316742"/>
            <a:ext cx="430741" cy="430741"/>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 name="Oval 9"/>
          <p:cNvSpPr/>
          <p:nvPr/>
        </p:nvSpPr>
        <p:spPr>
          <a:xfrm flipH="1">
            <a:off x="1937931" y="3127252"/>
            <a:ext cx="430741" cy="430741"/>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 name="Oval 10"/>
          <p:cNvSpPr/>
          <p:nvPr/>
        </p:nvSpPr>
        <p:spPr>
          <a:xfrm flipH="1">
            <a:off x="1937931" y="3937762"/>
            <a:ext cx="430741" cy="430741"/>
          </a:xfrm>
          <a:prstGeom prst="ellipse">
            <a:avLst/>
          </a:prstGeom>
          <a:solidFill>
            <a:srgbClr val="5B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 name="Oval 11"/>
          <p:cNvSpPr/>
          <p:nvPr/>
        </p:nvSpPr>
        <p:spPr>
          <a:xfrm flipH="1">
            <a:off x="1937931" y="4748854"/>
            <a:ext cx="430741" cy="430741"/>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3" name="Oval 12"/>
          <p:cNvSpPr/>
          <p:nvPr/>
        </p:nvSpPr>
        <p:spPr>
          <a:xfrm flipH="1">
            <a:off x="1937931" y="5559946"/>
            <a:ext cx="430741" cy="430741"/>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TextBox 14"/>
          <p:cNvSpPr txBox="1"/>
          <p:nvPr/>
        </p:nvSpPr>
        <p:spPr>
          <a:xfrm>
            <a:off x="2778978" y="2260470"/>
            <a:ext cx="3470368" cy="461665"/>
          </a:xfrm>
          <a:prstGeom prst="rect">
            <a:avLst/>
          </a:prstGeom>
          <a:noFill/>
        </p:spPr>
        <p:txBody>
          <a:bodyPr wrap="square" rtlCol="0" anchor="b">
            <a:spAutoFit/>
          </a:bodyPr>
          <a:lstStyle/>
          <a:p>
            <a:r>
              <a:rPr lang="en-IN" sz="2400" dirty="0">
                <a:latin typeface="Helvetica" pitchFamily="2" charset="0"/>
              </a:rPr>
              <a:t>Problem Definition</a:t>
            </a:r>
          </a:p>
        </p:txBody>
      </p:sp>
      <p:sp>
        <p:nvSpPr>
          <p:cNvPr id="16" name="TextBox 15"/>
          <p:cNvSpPr txBox="1"/>
          <p:nvPr/>
        </p:nvSpPr>
        <p:spPr>
          <a:xfrm>
            <a:off x="2778977" y="3881490"/>
            <a:ext cx="4463145" cy="461665"/>
          </a:xfrm>
          <a:prstGeom prst="rect">
            <a:avLst/>
          </a:prstGeom>
          <a:noFill/>
        </p:spPr>
        <p:txBody>
          <a:bodyPr wrap="square" rtlCol="0" anchor="b">
            <a:spAutoFit/>
          </a:bodyPr>
          <a:lstStyle/>
          <a:p>
            <a:r>
              <a:rPr lang="en-IN" sz="2400" dirty="0">
                <a:latin typeface="Helvetica" pitchFamily="2" charset="0"/>
              </a:rPr>
              <a:t>Project Flow</a:t>
            </a:r>
          </a:p>
        </p:txBody>
      </p:sp>
      <p:sp>
        <p:nvSpPr>
          <p:cNvPr id="17" name="TextBox 16"/>
          <p:cNvSpPr txBox="1"/>
          <p:nvPr/>
        </p:nvSpPr>
        <p:spPr>
          <a:xfrm>
            <a:off x="2778977" y="4692582"/>
            <a:ext cx="4894031" cy="461665"/>
          </a:xfrm>
          <a:prstGeom prst="rect">
            <a:avLst/>
          </a:prstGeom>
          <a:noFill/>
        </p:spPr>
        <p:txBody>
          <a:bodyPr wrap="square" rtlCol="0" anchor="b">
            <a:spAutoFit/>
          </a:bodyPr>
          <a:lstStyle/>
          <a:p>
            <a:r>
              <a:rPr lang="en-IN" sz="2400" dirty="0">
                <a:latin typeface="Helvetica" pitchFamily="2" charset="0"/>
              </a:rPr>
              <a:t>Results and Discussion</a:t>
            </a:r>
          </a:p>
        </p:txBody>
      </p:sp>
      <p:sp>
        <p:nvSpPr>
          <p:cNvPr id="18" name="TextBox 17"/>
          <p:cNvSpPr txBox="1"/>
          <p:nvPr/>
        </p:nvSpPr>
        <p:spPr>
          <a:xfrm>
            <a:off x="2778978" y="3070980"/>
            <a:ext cx="3470368" cy="461665"/>
          </a:xfrm>
          <a:prstGeom prst="rect">
            <a:avLst/>
          </a:prstGeom>
          <a:noFill/>
        </p:spPr>
        <p:txBody>
          <a:bodyPr wrap="square" rtlCol="0" anchor="b">
            <a:spAutoFit/>
          </a:bodyPr>
          <a:lstStyle/>
          <a:p>
            <a:r>
              <a:rPr lang="en-IN" sz="2400" dirty="0">
                <a:latin typeface="Helvetica" pitchFamily="2" charset="0"/>
              </a:rPr>
              <a:t>Objectives of Project</a:t>
            </a:r>
          </a:p>
        </p:txBody>
      </p:sp>
      <p:sp>
        <p:nvSpPr>
          <p:cNvPr id="19" name="TextBox 18"/>
          <p:cNvSpPr txBox="1"/>
          <p:nvPr/>
        </p:nvSpPr>
        <p:spPr>
          <a:xfrm>
            <a:off x="2778978" y="5503674"/>
            <a:ext cx="4463144" cy="461665"/>
          </a:xfrm>
          <a:prstGeom prst="rect">
            <a:avLst/>
          </a:prstGeom>
          <a:noFill/>
        </p:spPr>
        <p:txBody>
          <a:bodyPr wrap="square" rtlCol="0" anchor="b">
            <a:spAutoFit/>
          </a:bodyPr>
          <a:lstStyle/>
          <a:p>
            <a:r>
              <a:rPr lang="en-IN" sz="2400" dirty="0">
                <a:latin typeface="Helvetica" pitchFamily="2" charset="0"/>
              </a:rPr>
              <a:t>Conclusion</a:t>
            </a:r>
          </a:p>
        </p:txBody>
      </p:sp>
      <p:sp>
        <p:nvSpPr>
          <p:cNvPr id="20" name="TextBox 19"/>
          <p:cNvSpPr txBox="1"/>
          <p:nvPr/>
        </p:nvSpPr>
        <p:spPr>
          <a:xfrm>
            <a:off x="1800989" y="1774954"/>
            <a:ext cx="3918858" cy="461665"/>
          </a:xfrm>
          <a:prstGeom prst="rect">
            <a:avLst/>
          </a:prstGeom>
          <a:noFill/>
        </p:spPr>
        <p:txBody>
          <a:bodyPr wrap="square" rtlCol="0">
            <a:spAutoFit/>
          </a:bodyPr>
          <a:lstStyle/>
          <a:p>
            <a:r>
              <a:rPr lang="en-IN" sz="2400" b="1" dirty="0">
                <a:latin typeface="Helvetica" pitchFamily="2" charset="0"/>
              </a:rPr>
              <a:t>In this presentation:</a:t>
            </a:r>
          </a:p>
        </p:txBody>
      </p:sp>
      <p:sp>
        <p:nvSpPr>
          <p:cNvPr id="5" name="TextBox 4">
            <a:extLst>
              <a:ext uri="{FF2B5EF4-FFF2-40B4-BE49-F238E27FC236}">
                <a16:creationId xmlns:a16="http://schemas.microsoft.com/office/drawing/2014/main" id="{C1E37530-8468-45C3-9DB6-F7F6D0E1FDC4}"/>
              </a:ext>
            </a:extLst>
          </p:cNvPr>
          <p:cNvSpPr txBox="1"/>
          <p:nvPr/>
        </p:nvSpPr>
        <p:spPr>
          <a:xfrm>
            <a:off x="11517463" y="6514745"/>
            <a:ext cx="674537" cy="369332"/>
          </a:xfrm>
          <a:prstGeom prst="rect">
            <a:avLst/>
          </a:prstGeom>
          <a:noFill/>
        </p:spPr>
        <p:txBody>
          <a:bodyPr wrap="square" rtlCol="0">
            <a:spAutoFit/>
          </a:bodyPr>
          <a:lstStyle/>
          <a:p>
            <a:r>
              <a:rPr lang="en-US" dirty="0">
                <a:solidFill>
                  <a:schemeClr val="bg1"/>
                </a:solidFill>
              </a:rPr>
              <a:t>2</a:t>
            </a:r>
            <a:endParaRPr lang="en-IN" dirty="0">
              <a:solidFill>
                <a:schemeClr val="bg1"/>
              </a:solidFill>
            </a:endParaRPr>
          </a:p>
        </p:txBody>
      </p:sp>
    </p:spTree>
    <p:extLst>
      <p:ext uri="{BB962C8B-B14F-4D97-AF65-F5344CB8AC3E}">
        <p14:creationId xmlns:p14="http://schemas.microsoft.com/office/powerpoint/2010/main" val="2289111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6572"/>
        </a:solidFill>
        <a:effectLst/>
      </p:bgPr>
    </p:bg>
    <p:spTree>
      <p:nvGrpSpPr>
        <p:cNvPr id="1" name=""/>
        <p:cNvGrpSpPr/>
        <p:nvPr/>
      </p:nvGrpSpPr>
      <p:grpSpPr>
        <a:xfrm>
          <a:off x="0" y="0"/>
          <a:ext cx="0" cy="0"/>
          <a:chOff x="0" y="0"/>
          <a:chExt cx="0" cy="0"/>
        </a:xfrm>
      </p:grpSpPr>
      <p:sp>
        <p:nvSpPr>
          <p:cNvPr id="4" name="Donut 3"/>
          <p:cNvSpPr/>
          <p:nvPr/>
        </p:nvSpPr>
        <p:spPr>
          <a:xfrm>
            <a:off x="9453823" y="-2385607"/>
            <a:ext cx="6903644" cy="6903644"/>
          </a:xfrm>
          <a:prstGeom prst="donut">
            <a:avLst/>
          </a:prstGeom>
          <a:solidFill>
            <a:srgbClr val="F7C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Rectangle 2"/>
          <p:cNvSpPr/>
          <p:nvPr/>
        </p:nvSpPr>
        <p:spPr>
          <a:xfrm>
            <a:off x="0" y="0"/>
            <a:ext cx="1384663"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Oval 8"/>
          <p:cNvSpPr/>
          <p:nvPr/>
        </p:nvSpPr>
        <p:spPr>
          <a:xfrm flipH="1">
            <a:off x="422476" y="1558697"/>
            <a:ext cx="635504" cy="635504"/>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0" name="Oval 9"/>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 name="Oval 10"/>
          <p:cNvSpPr/>
          <p:nvPr/>
        </p:nvSpPr>
        <p:spPr>
          <a:xfrm flipH="1">
            <a:off x="631370" y="3598087"/>
            <a:ext cx="217716" cy="217716"/>
          </a:xfrm>
          <a:prstGeom prst="ellipse">
            <a:avLst/>
          </a:prstGeom>
          <a:solidFill>
            <a:srgbClr val="5B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 name="Oval 11"/>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3" name="Oval 12"/>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6" name="TextBox 15">
            <a:extLst>
              <a:ext uri="{FF2B5EF4-FFF2-40B4-BE49-F238E27FC236}">
                <a16:creationId xmlns:a16="http://schemas.microsoft.com/office/drawing/2014/main" id="{E611C54B-DAE1-4A01-B418-BEFC248E45AB}"/>
              </a:ext>
            </a:extLst>
          </p:cNvPr>
          <p:cNvSpPr txBox="1"/>
          <p:nvPr/>
        </p:nvSpPr>
        <p:spPr>
          <a:xfrm>
            <a:off x="11517463" y="6514745"/>
            <a:ext cx="674537" cy="369332"/>
          </a:xfrm>
          <a:prstGeom prst="rect">
            <a:avLst/>
          </a:prstGeom>
          <a:noFill/>
        </p:spPr>
        <p:txBody>
          <a:bodyPr wrap="square" rtlCol="0">
            <a:spAutoFit/>
          </a:bodyPr>
          <a:lstStyle/>
          <a:p>
            <a:r>
              <a:rPr lang="en-US" dirty="0">
                <a:solidFill>
                  <a:schemeClr val="bg1"/>
                </a:solidFill>
              </a:rPr>
              <a:t>3</a:t>
            </a:r>
            <a:endParaRPr lang="en-IN" dirty="0">
              <a:solidFill>
                <a:schemeClr val="bg1"/>
              </a:solidFill>
            </a:endParaRPr>
          </a:p>
        </p:txBody>
      </p:sp>
      <p:sp>
        <p:nvSpPr>
          <p:cNvPr id="19" name="TextBox 18">
            <a:extLst>
              <a:ext uri="{FF2B5EF4-FFF2-40B4-BE49-F238E27FC236}">
                <a16:creationId xmlns:a16="http://schemas.microsoft.com/office/drawing/2014/main" id="{7791A1CB-FB20-4F9B-B0DB-002E20C1D339}"/>
              </a:ext>
            </a:extLst>
          </p:cNvPr>
          <p:cNvSpPr txBox="1"/>
          <p:nvPr/>
        </p:nvSpPr>
        <p:spPr>
          <a:xfrm>
            <a:off x="1807139" y="860786"/>
            <a:ext cx="4224233" cy="923330"/>
          </a:xfrm>
          <a:prstGeom prst="rect">
            <a:avLst/>
          </a:prstGeom>
          <a:noFill/>
        </p:spPr>
        <p:txBody>
          <a:bodyPr wrap="none" rtlCol="0">
            <a:spAutoFit/>
          </a:bodyPr>
          <a:lstStyle/>
          <a:p>
            <a:r>
              <a:rPr lang="en-IN" sz="5400" b="1" u="sng" dirty="0">
                <a:solidFill>
                  <a:schemeClr val="bg1"/>
                </a:solidFill>
                <a:latin typeface="Helvetica" pitchFamily="2" charset="0"/>
              </a:rPr>
              <a:t>Introduction</a:t>
            </a:r>
            <a:endParaRPr lang="en-IN" sz="6000" b="1" u="sng" dirty="0">
              <a:solidFill>
                <a:schemeClr val="bg1"/>
              </a:solidFill>
              <a:latin typeface="Helvetica" pitchFamily="2" charset="0"/>
            </a:endParaRPr>
          </a:p>
        </p:txBody>
      </p:sp>
      <p:sp>
        <p:nvSpPr>
          <p:cNvPr id="32" name="Content Placeholder 2">
            <a:extLst>
              <a:ext uri="{FF2B5EF4-FFF2-40B4-BE49-F238E27FC236}">
                <a16:creationId xmlns:a16="http://schemas.microsoft.com/office/drawing/2014/main" id="{4B50973E-9E95-4AF2-BC18-20FCF96ABC47}"/>
              </a:ext>
            </a:extLst>
          </p:cNvPr>
          <p:cNvSpPr txBox="1">
            <a:spLocks/>
          </p:cNvSpPr>
          <p:nvPr/>
        </p:nvSpPr>
        <p:spPr>
          <a:xfrm>
            <a:off x="1962378" y="2194201"/>
            <a:ext cx="7320001" cy="41807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Clr>
                <a:schemeClr val="bg1"/>
              </a:buClr>
              <a:buNone/>
              <a:defRPr/>
            </a:pPr>
            <a:r>
              <a:rPr lang="en-US" dirty="0">
                <a:solidFill>
                  <a:schemeClr val="bg1"/>
                </a:solidFill>
                <a:effectLst/>
                <a:ea typeface="Calibri" panose="020F0502020204030204" pitchFamily="34" charset="0"/>
              </a:rPr>
              <a:t>Carpooling is the sharing of car journeys so that more than one person travels in a car. Carpooling reduces each person's travel costs such as: fuel costs, tolls, and the stress of driving, reduces air pollution, traffic congestion on the roads, and the need for parking spaces.</a:t>
            </a:r>
          </a:p>
          <a:p>
            <a:pPr marL="0" indent="0" algn="just">
              <a:buClr>
                <a:schemeClr val="bg1"/>
              </a:buClr>
              <a:buNone/>
              <a:defRPr/>
            </a:pPr>
            <a:r>
              <a:rPr lang="en-US" dirty="0">
                <a:solidFill>
                  <a:schemeClr val="bg1"/>
                </a:solidFill>
                <a:effectLst/>
                <a:ea typeface="Calibri" panose="020F0502020204030204" pitchFamily="34" charset="0"/>
              </a:rPr>
              <a:t>The project is aimed to find the most optimized route between the rider’s location and campus picking up as many as possible people going to campus, minimizing the distance factor. For this, we are getting a small area of map surrounding campus from OSM (Open Street Map) to create our adjacency list. </a:t>
            </a:r>
          </a:p>
          <a:p>
            <a:pPr marL="0" indent="0" algn="just">
              <a:buClr>
                <a:schemeClr val="bg1"/>
              </a:buClr>
              <a:buNone/>
              <a:defRPr/>
            </a:pPr>
            <a:r>
              <a:rPr lang="en-US" dirty="0" err="1">
                <a:solidFill>
                  <a:schemeClr val="bg1"/>
                </a:solidFill>
                <a:effectLst/>
                <a:ea typeface="Calibri" panose="020F0502020204030204" pitchFamily="34" charset="0"/>
              </a:rPr>
              <a:t>OsmNX</a:t>
            </a:r>
            <a:r>
              <a:rPr lang="en-US" dirty="0">
                <a:solidFill>
                  <a:schemeClr val="bg1"/>
                </a:solidFill>
                <a:effectLst/>
                <a:ea typeface="Calibri" panose="020F0502020204030204" pitchFamily="34" charset="0"/>
              </a:rPr>
              <a:t> is used for converting map data to graph data and shortest paths using the Dijkstra’s Algorithm.</a:t>
            </a:r>
            <a:endParaRPr lang="en-IN" dirty="0">
              <a:solidFill>
                <a:schemeClr val="bg1"/>
              </a:solidFill>
            </a:endParaRPr>
          </a:p>
        </p:txBody>
      </p:sp>
    </p:spTree>
    <p:extLst>
      <p:ext uri="{BB962C8B-B14F-4D97-AF65-F5344CB8AC3E}">
        <p14:creationId xmlns:p14="http://schemas.microsoft.com/office/powerpoint/2010/main" val="2257365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A261"/>
        </a:solidFill>
        <a:effectLst/>
      </p:bgPr>
    </p:bg>
    <p:spTree>
      <p:nvGrpSpPr>
        <p:cNvPr id="1" name=""/>
        <p:cNvGrpSpPr/>
        <p:nvPr/>
      </p:nvGrpSpPr>
      <p:grpSpPr>
        <a:xfrm>
          <a:off x="0" y="0"/>
          <a:ext cx="0" cy="0"/>
          <a:chOff x="0" y="0"/>
          <a:chExt cx="0" cy="0"/>
        </a:xfrm>
      </p:grpSpPr>
      <p:sp>
        <p:nvSpPr>
          <p:cNvPr id="15" name="Donut 14"/>
          <p:cNvSpPr/>
          <p:nvPr/>
        </p:nvSpPr>
        <p:spPr>
          <a:xfrm>
            <a:off x="9453823" y="-2385607"/>
            <a:ext cx="6903644" cy="6903644"/>
          </a:xfrm>
          <a:prstGeom prst="donut">
            <a:avLst/>
          </a:prstGeom>
          <a:solidFill>
            <a:srgbClr val="F8C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Rectangle 4"/>
          <p:cNvSpPr/>
          <p:nvPr/>
        </p:nvSpPr>
        <p:spPr>
          <a:xfrm>
            <a:off x="0" y="0"/>
            <a:ext cx="1384663"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Oval 8"/>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 name="Oval 9"/>
          <p:cNvSpPr/>
          <p:nvPr/>
        </p:nvSpPr>
        <p:spPr>
          <a:xfrm flipH="1">
            <a:off x="334973" y="2490889"/>
            <a:ext cx="810510" cy="810510"/>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 name="Oval 10"/>
          <p:cNvSpPr/>
          <p:nvPr/>
        </p:nvSpPr>
        <p:spPr>
          <a:xfrm flipH="1">
            <a:off x="631370" y="3598087"/>
            <a:ext cx="217716" cy="217716"/>
          </a:xfrm>
          <a:prstGeom prst="ellipse">
            <a:avLst/>
          </a:prstGeom>
          <a:solidFill>
            <a:srgbClr val="5B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 name="Oval 11"/>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3" name="Oval 12"/>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9" name="TextBox 18">
            <a:extLst>
              <a:ext uri="{FF2B5EF4-FFF2-40B4-BE49-F238E27FC236}">
                <a16:creationId xmlns:a16="http://schemas.microsoft.com/office/drawing/2014/main" id="{1A43D5CA-E0F2-49B0-BB54-73839C3D69AE}"/>
              </a:ext>
            </a:extLst>
          </p:cNvPr>
          <p:cNvSpPr txBox="1"/>
          <p:nvPr/>
        </p:nvSpPr>
        <p:spPr>
          <a:xfrm>
            <a:off x="1745825" y="1402520"/>
            <a:ext cx="7071167" cy="923330"/>
          </a:xfrm>
          <a:prstGeom prst="rect">
            <a:avLst/>
          </a:prstGeom>
          <a:noFill/>
        </p:spPr>
        <p:txBody>
          <a:bodyPr wrap="none" rtlCol="0">
            <a:spAutoFit/>
          </a:bodyPr>
          <a:lstStyle/>
          <a:p>
            <a:r>
              <a:rPr lang="en-IN" sz="5400" b="1" u="sng" dirty="0">
                <a:solidFill>
                  <a:schemeClr val="bg1"/>
                </a:solidFill>
                <a:latin typeface="Helvetica" pitchFamily="2" charset="0"/>
              </a:rPr>
              <a:t>Objectives of Project</a:t>
            </a:r>
          </a:p>
        </p:txBody>
      </p:sp>
      <p:sp>
        <p:nvSpPr>
          <p:cNvPr id="20" name="TextBox 19">
            <a:extLst>
              <a:ext uri="{FF2B5EF4-FFF2-40B4-BE49-F238E27FC236}">
                <a16:creationId xmlns:a16="http://schemas.microsoft.com/office/drawing/2014/main" id="{3C251F26-A029-44A1-9F66-9C10D71F15B9}"/>
              </a:ext>
            </a:extLst>
          </p:cNvPr>
          <p:cNvSpPr txBox="1"/>
          <p:nvPr/>
        </p:nvSpPr>
        <p:spPr>
          <a:xfrm>
            <a:off x="2016033" y="2863289"/>
            <a:ext cx="6835359" cy="2123658"/>
          </a:xfrm>
          <a:prstGeom prst="rect">
            <a:avLst/>
          </a:prstGeom>
          <a:noFill/>
        </p:spPr>
        <p:txBody>
          <a:bodyPr wrap="square" rtlCol="0">
            <a:spAutoFit/>
          </a:bodyPr>
          <a:lstStyle/>
          <a:p>
            <a:pPr marL="285750" indent="-285750" algn="just">
              <a:buFont typeface="Arial" panose="020B0604020202020204" pitchFamily="34" charset="0"/>
              <a:buChar char="•"/>
              <a:defRPr/>
            </a:pPr>
            <a:r>
              <a:rPr lang="en-US" sz="2000" dirty="0">
                <a:solidFill>
                  <a:schemeClr val="bg1"/>
                </a:solidFill>
                <a:ea typeface="Calibri" panose="020F0502020204030204" pitchFamily="34" charset="0"/>
              </a:rPr>
              <a:t>To devise a car pooling algorithm that can help the students reach campus.</a:t>
            </a:r>
          </a:p>
          <a:p>
            <a:pPr marL="285750" indent="-285750" algn="just">
              <a:buFont typeface="Arial" panose="020B0604020202020204" pitchFamily="34" charset="0"/>
              <a:buChar char="•"/>
              <a:defRPr/>
            </a:pPr>
            <a:endParaRPr lang="en-US" sz="400" dirty="0">
              <a:solidFill>
                <a:schemeClr val="bg1"/>
              </a:solidFill>
              <a:ea typeface="Calibri" panose="020F0502020204030204" pitchFamily="34" charset="0"/>
            </a:endParaRPr>
          </a:p>
          <a:p>
            <a:pPr marL="285750" indent="-285750" algn="just">
              <a:buFont typeface="Arial" panose="020B0604020202020204" pitchFamily="34" charset="0"/>
              <a:buChar char="•"/>
              <a:defRPr/>
            </a:pPr>
            <a:r>
              <a:rPr lang="en-US" sz="2000" dirty="0">
                <a:solidFill>
                  <a:schemeClr val="bg1"/>
                </a:solidFill>
                <a:ea typeface="Calibri" panose="020F0502020204030204" pitchFamily="34" charset="0"/>
              </a:rPr>
              <a:t>Using real world maps to implement the algorithm.</a:t>
            </a:r>
          </a:p>
          <a:p>
            <a:pPr marL="285750" indent="-285750" algn="just">
              <a:buFont typeface="Arial" panose="020B0604020202020204" pitchFamily="34" charset="0"/>
              <a:buChar char="•"/>
              <a:defRPr/>
            </a:pPr>
            <a:endParaRPr lang="en-US" sz="400" dirty="0">
              <a:solidFill>
                <a:schemeClr val="bg1"/>
              </a:solidFill>
              <a:ea typeface="Calibri" panose="020F0502020204030204" pitchFamily="34" charset="0"/>
            </a:endParaRPr>
          </a:p>
          <a:p>
            <a:pPr marL="285750" indent="-285750" algn="just">
              <a:buFont typeface="Arial" panose="020B0604020202020204" pitchFamily="34" charset="0"/>
              <a:buChar char="•"/>
              <a:defRPr/>
            </a:pPr>
            <a:r>
              <a:rPr lang="en-US" sz="2000" dirty="0">
                <a:solidFill>
                  <a:schemeClr val="bg1"/>
                </a:solidFill>
                <a:ea typeface="Calibri" panose="020F0502020204030204" pitchFamily="34" charset="0"/>
              </a:rPr>
              <a:t>Finding optimal path given constraints of location and distance.</a:t>
            </a:r>
          </a:p>
          <a:p>
            <a:pPr marL="285750" indent="-285750" algn="just">
              <a:buFont typeface="Arial" panose="020B0604020202020204" pitchFamily="34" charset="0"/>
              <a:buChar char="•"/>
              <a:defRPr/>
            </a:pPr>
            <a:endParaRPr lang="en-US" sz="400" dirty="0">
              <a:solidFill>
                <a:schemeClr val="bg1"/>
              </a:solidFill>
              <a:ea typeface="Calibri" panose="020F0502020204030204" pitchFamily="34" charset="0"/>
            </a:endParaRPr>
          </a:p>
          <a:p>
            <a:pPr marL="285750" indent="-285750" algn="just">
              <a:buFont typeface="Arial" panose="020B0604020202020204" pitchFamily="34" charset="0"/>
              <a:buChar char="•"/>
              <a:defRPr/>
            </a:pPr>
            <a:r>
              <a:rPr lang="en-US" sz="2000" dirty="0">
                <a:solidFill>
                  <a:schemeClr val="bg1"/>
                </a:solidFill>
                <a:ea typeface="Calibri" panose="020F0502020204030204" pitchFamily="34" charset="0"/>
              </a:rPr>
              <a:t>Creating a user interface to demonstrate the algorithm.</a:t>
            </a:r>
            <a:endParaRPr lang="en-US" sz="2000" dirty="0">
              <a:solidFill>
                <a:schemeClr val="bg1"/>
              </a:solidFill>
              <a:effectLst/>
              <a:ea typeface="Calibri" panose="020F0502020204030204" pitchFamily="34" charset="0"/>
            </a:endParaRPr>
          </a:p>
        </p:txBody>
      </p:sp>
      <p:sp>
        <p:nvSpPr>
          <p:cNvPr id="21" name="TextBox 20">
            <a:extLst>
              <a:ext uri="{FF2B5EF4-FFF2-40B4-BE49-F238E27FC236}">
                <a16:creationId xmlns:a16="http://schemas.microsoft.com/office/drawing/2014/main" id="{652978FB-8F95-41C9-9D50-A78ADF1E780D}"/>
              </a:ext>
            </a:extLst>
          </p:cNvPr>
          <p:cNvSpPr txBox="1"/>
          <p:nvPr/>
        </p:nvSpPr>
        <p:spPr>
          <a:xfrm>
            <a:off x="11517463" y="6514745"/>
            <a:ext cx="674537" cy="369332"/>
          </a:xfrm>
          <a:prstGeom prst="rect">
            <a:avLst/>
          </a:prstGeom>
          <a:noFill/>
        </p:spPr>
        <p:txBody>
          <a:bodyPr wrap="square" rtlCol="0">
            <a:spAutoFit/>
          </a:bodyPr>
          <a:lstStyle/>
          <a:p>
            <a:r>
              <a:rPr lang="en-US" dirty="0">
                <a:solidFill>
                  <a:schemeClr val="bg1"/>
                </a:solidFill>
              </a:rPr>
              <a:t>4</a:t>
            </a:r>
            <a:endParaRPr lang="en-IN" dirty="0">
              <a:solidFill>
                <a:schemeClr val="bg1"/>
              </a:solidFill>
            </a:endParaRPr>
          </a:p>
        </p:txBody>
      </p:sp>
    </p:spTree>
    <p:extLst>
      <p:ext uri="{BB962C8B-B14F-4D97-AF65-F5344CB8AC3E}">
        <p14:creationId xmlns:p14="http://schemas.microsoft.com/office/powerpoint/2010/main" val="3300007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BAB8B"/>
        </a:solidFill>
        <a:effectLst/>
      </p:bgPr>
    </p:bg>
    <p:spTree>
      <p:nvGrpSpPr>
        <p:cNvPr id="1" name=""/>
        <p:cNvGrpSpPr/>
        <p:nvPr/>
      </p:nvGrpSpPr>
      <p:grpSpPr>
        <a:xfrm>
          <a:off x="0" y="0"/>
          <a:ext cx="0" cy="0"/>
          <a:chOff x="0" y="0"/>
          <a:chExt cx="0" cy="0"/>
        </a:xfrm>
      </p:grpSpPr>
      <p:sp>
        <p:nvSpPr>
          <p:cNvPr id="14" name="Donut 13"/>
          <p:cNvSpPr/>
          <p:nvPr/>
        </p:nvSpPr>
        <p:spPr>
          <a:xfrm>
            <a:off x="9453823" y="-2385607"/>
            <a:ext cx="6903644" cy="6903644"/>
          </a:xfrm>
          <a:prstGeom prst="donut">
            <a:avLst/>
          </a:prstGeom>
          <a:solidFill>
            <a:srgbClr val="B7E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Rectangle 4"/>
          <p:cNvSpPr/>
          <p:nvPr/>
        </p:nvSpPr>
        <p:spPr>
          <a:xfrm>
            <a:off x="0" y="0"/>
            <a:ext cx="1384663"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Oval 8"/>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 name="Oval 9"/>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 name="Oval 10"/>
          <p:cNvSpPr/>
          <p:nvPr/>
        </p:nvSpPr>
        <p:spPr>
          <a:xfrm flipH="1">
            <a:off x="334682" y="3301399"/>
            <a:ext cx="811092" cy="811092"/>
          </a:xfrm>
          <a:prstGeom prst="ellipse">
            <a:avLst/>
          </a:prstGeom>
          <a:solidFill>
            <a:srgbClr val="3B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2" name="Oval 11"/>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3" name="Oval 12"/>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TextBox 17">
            <a:extLst>
              <a:ext uri="{FF2B5EF4-FFF2-40B4-BE49-F238E27FC236}">
                <a16:creationId xmlns:a16="http://schemas.microsoft.com/office/drawing/2014/main" id="{C084FE98-9563-4923-A53A-9A75023F8644}"/>
              </a:ext>
            </a:extLst>
          </p:cNvPr>
          <p:cNvSpPr txBox="1"/>
          <p:nvPr/>
        </p:nvSpPr>
        <p:spPr>
          <a:xfrm>
            <a:off x="1656775" y="943300"/>
            <a:ext cx="4756430" cy="1015663"/>
          </a:xfrm>
          <a:prstGeom prst="rect">
            <a:avLst/>
          </a:prstGeom>
          <a:noFill/>
        </p:spPr>
        <p:txBody>
          <a:bodyPr wrap="none" rtlCol="0">
            <a:spAutoFit/>
          </a:bodyPr>
          <a:lstStyle/>
          <a:p>
            <a:r>
              <a:rPr lang="en-IN" sz="6000" b="1" u="sng" dirty="0">
                <a:solidFill>
                  <a:schemeClr val="bg1"/>
                </a:solidFill>
                <a:latin typeface="Helvetica" pitchFamily="2" charset="0"/>
              </a:rPr>
              <a:t>Project Flow</a:t>
            </a:r>
          </a:p>
        </p:txBody>
      </p:sp>
      <p:sp>
        <p:nvSpPr>
          <p:cNvPr id="19" name="TextBox 18">
            <a:extLst>
              <a:ext uri="{FF2B5EF4-FFF2-40B4-BE49-F238E27FC236}">
                <a16:creationId xmlns:a16="http://schemas.microsoft.com/office/drawing/2014/main" id="{DF4BC7FA-BE98-408A-BBC5-DAAEE14418FD}"/>
              </a:ext>
            </a:extLst>
          </p:cNvPr>
          <p:cNvSpPr txBox="1"/>
          <p:nvPr/>
        </p:nvSpPr>
        <p:spPr>
          <a:xfrm>
            <a:off x="1980941" y="2631219"/>
            <a:ext cx="6148075" cy="1429622"/>
          </a:xfrm>
          <a:prstGeom prst="rect">
            <a:avLst/>
          </a:prstGeom>
          <a:noFill/>
        </p:spPr>
        <p:txBody>
          <a:bodyPr wrap="square" rtlCol="0">
            <a:spAutoFit/>
          </a:bodyPr>
          <a:lstStyle/>
          <a:p>
            <a:pPr algn="just">
              <a:lnSpc>
                <a:spcPct val="150000"/>
              </a:lnSpc>
            </a:pPr>
            <a:r>
              <a:rPr lang="en-US" sz="2000" dirty="0">
                <a:solidFill>
                  <a:schemeClr val="bg1"/>
                </a:solidFill>
              </a:rPr>
              <a:t>In this section, we will discuss how the problem statement was approached and the flow of the project followed.</a:t>
            </a:r>
            <a:endParaRPr lang="en-IN" sz="2000" dirty="0">
              <a:solidFill>
                <a:schemeClr val="bg1"/>
              </a:solidFill>
            </a:endParaRPr>
          </a:p>
        </p:txBody>
      </p:sp>
      <p:sp>
        <p:nvSpPr>
          <p:cNvPr id="20" name="TextBox 19">
            <a:extLst>
              <a:ext uri="{FF2B5EF4-FFF2-40B4-BE49-F238E27FC236}">
                <a16:creationId xmlns:a16="http://schemas.microsoft.com/office/drawing/2014/main" id="{034C55C2-F6A8-4421-A84A-BCAD4AF11B23}"/>
              </a:ext>
            </a:extLst>
          </p:cNvPr>
          <p:cNvSpPr txBox="1"/>
          <p:nvPr/>
        </p:nvSpPr>
        <p:spPr>
          <a:xfrm>
            <a:off x="11548124" y="6514745"/>
            <a:ext cx="613215" cy="369332"/>
          </a:xfrm>
          <a:prstGeom prst="rect">
            <a:avLst/>
          </a:prstGeom>
          <a:noFill/>
        </p:spPr>
        <p:txBody>
          <a:bodyPr wrap="square" rtlCol="0">
            <a:spAutoFit/>
          </a:bodyPr>
          <a:lstStyle/>
          <a:p>
            <a:r>
              <a:rPr lang="en-US" dirty="0">
                <a:solidFill>
                  <a:schemeClr val="bg1"/>
                </a:solidFill>
              </a:rPr>
              <a:t>5</a:t>
            </a:r>
            <a:endParaRPr lang="en-IN" dirty="0">
              <a:solidFill>
                <a:schemeClr val="bg1"/>
              </a:solidFill>
            </a:endParaRPr>
          </a:p>
        </p:txBody>
      </p:sp>
      <p:graphicFrame>
        <p:nvGraphicFramePr>
          <p:cNvPr id="15" name="Diagram 14">
            <a:extLst>
              <a:ext uri="{FF2B5EF4-FFF2-40B4-BE49-F238E27FC236}">
                <a16:creationId xmlns:a16="http://schemas.microsoft.com/office/drawing/2014/main" id="{CBA271EF-2B9F-4D54-871D-DCD360FB3D31}"/>
              </a:ext>
            </a:extLst>
          </p:cNvPr>
          <p:cNvGraphicFramePr/>
          <p:nvPr>
            <p:extLst>
              <p:ext uri="{D42A27DB-BD31-4B8C-83A1-F6EECF244321}">
                <p14:modId xmlns:p14="http://schemas.microsoft.com/office/powerpoint/2010/main" val="945346501"/>
              </p:ext>
            </p:extLst>
          </p:nvPr>
        </p:nvGraphicFramePr>
        <p:xfrm>
          <a:off x="1419709" y="3850465"/>
          <a:ext cx="10680883" cy="24861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83831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2CB5FD1-F19B-4B91-BFA5-F311CCB22CEA}"/>
              </a:ext>
            </a:extLst>
          </p:cNvPr>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 name="Oval 13">
            <a:extLst>
              <a:ext uri="{FF2B5EF4-FFF2-40B4-BE49-F238E27FC236}">
                <a16:creationId xmlns:a16="http://schemas.microsoft.com/office/drawing/2014/main" id="{EC51BD1A-9235-4793-BA6C-78427B12C67B}"/>
              </a:ext>
            </a:extLst>
          </p:cNvPr>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Oval 14">
            <a:extLst>
              <a:ext uri="{FF2B5EF4-FFF2-40B4-BE49-F238E27FC236}">
                <a16:creationId xmlns:a16="http://schemas.microsoft.com/office/drawing/2014/main" id="{565BFED2-35B9-45E9-A462-C0FA19F98306}"/>
              </a:ext>
            </a:extLst>
          </p:cNvPr>
          <p:cNvSpPr/>
          <p:nvPr/>
        </p:nvSpPr>
        <p:spPr>
          <a:xfrm flipH="1">
            <a:off x="334682" y="3301399"/>
            <a:ext cx="811092" cy="811092"/>
          </a:xfrm>
          <a:prstGeom prst="ellipse">
            <a:avLst/>
          </a:prstGeom>
          <a:solidFill>
            <a:srgbClr val="3B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6" name="Oval 15">
            <a:extLst>
              <a:ext uri="{FF2B5EF4-FFF2-40B4-BE49-F238E27FC236}">
                <a16:creationId xmlns:a16="http://schemas.microsoft.com/office/drawing/2014/main" id="{2D7CA458-3619-448E-8B3B-562EB56BD360}"/>
              </a:ext>
            </a:extLst>
          </p:cNvPr>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 name="Oval 16">
            <a:extLst>
              <a:ext uri="{FF2B5EF4-FFF2-40B4-BE49-F238E27FC236}">
                <a16:creationId xmlns:a16="http://schemas.microsoft.com/office/drawing/2014/main" id="{FBE8AF61-AF5D-47BF-95F1-F069476B55B5}"/>
              </a:ext>
            </a:extLst>
          </p:cNvPr>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TextBox 17">
            <a:extLst>
              <a:ext uri="{FF2B5EF4-FFF2-40B4-BE49-F238E27FC236}">
                <a16:creationId xmlns:a16="http://schemas.microsoft.com/office/drawing/2014/main" id="{CB05D9BE-C196-4AAA-BC96-A234E26E6A7A}"/>
              </a:ext>
            </a:extLst>
          </p:cNvPr>
          <p:cNvSpPr txBox="1"/>
          <p:nvPr/>
        </p:nvSpPr>
        <p:spPr>
          <a:xfrm>
            <a:off x="11548124" y="6514745"/>
            <a:ext cx="613215" cy="369332"/>
          </a:xfrm>
          <a:prstGeom prst="rect">
            <a:avLst/>
          </a:prstGeom>
          <a:noFill/>
        </p:spPr>
        <p:txBody>
          <a:bodyPr wrap="square" rtlCol="0">
            <a:spAutoFit/>
          </a:bodyPr>
          <a:lstStyle/>
          <a:p>
            <a:r>
              <a:rPr lang="en-US" dirty="0"/>
              <a:t> 6</a:t>
            </a:r>
            <a:endParaRPr lang="en-IN" dirty="0"/>
          </a:p>
        </p:txBody>
      </p:sp>
      <p:sp>
        <p:nvSpPr>
          <p:cNvPr id="98" name="Title 1">
            <a:extLst>
              <a:ext uri="{FF2B5EF4-FFF2-40B4-BE49-F238E27FC236}">
                <a16:creationId xmlns:a16="http://schemas.microsoft.com/office/drawing/2014/main" id="{E3BF15A7-7DC8-4615-A83E-B37F0DC32575}"/>
              </a:ext>
            </a:extLst>
          </p:cNvPr>
          <p:cNvSpPr txBox="1">
            <a:spLocks/>
          </p:cNvSpPr>
          <p:nvPr/>
        </p:nvSpPr>
        <p:spPr>
          <a:xfrm>
            <a:off x="1582036" y="524432"/>
            <a:ext cx="9476993" cy="559084"/>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a:lstStyle>
          <a:p>
            <a:endParaRPr lang="en-US" sz="3200" b="1" u="sng" dirty="0"/>
          </a:p>
        </p:txBody>
      </p:sp>
      <p:sp>
        <p:nvSpPr>
          <p:cNvPr id="2" name="TextBox 1">
            <a:extLst>
              <a:ext uri="{FF2B5EF4-FFF2-40B4-BE49-F238E27FC236}">
                <a16:creationId xmlns:a16="http://schemas.microsoft.com/office/drawing/2014/main" id="{312B41BF-130E-45F4-B8BD-871D5987EB2E}"/>
              </a:ext>
            </a:extLst>
          </p:cNvPr>
          <p:cNvSpPr txBox="1"/>
          <p:nvPr/>
        </p:nvSpPr>
        <p:spPr>
          <a:xfrm>
            <a:off x="1329669" y="723514"/>
            <a:ext cx="8156768" cy="523220"/>
          </a:xfrm>
          <a:prstGeom prst="rect">
            <a:avLst/>
          </a:prstGeom>
          <a:noFill/>
        </p:spPr>
        <p:txBody>
          <a:bodyPr wrap="square" rtlCol="0">
            <a:spAutoFit/>
          </a:bodyPr>
          <a:lstStyle/>
          <a:p>
            <a:r>
              <a:rPr lang="en-US" sz="2800" b="1" dirty="0">
                <a:latin typeface="Helvetica" panose="020B0604020202020204" pitchFamily="34" charset="0"/>
                <a:cs typeface="Helvetica" panose="020B0604020202020204" pitchFamily="34" charset="0"/>
              </a:rPr>
              <a:t>Importing map data</a:t>
            </a:r>
          </a:p>
        </p:txBody>
      </p:sp>
      <p:sp>
        <p:nvSpPr>
          <p:cNvPr id="3" name="TextBox 2">
            <a:extLst>
              <a:ext uri="{FF2B5EF4-FFF2-40B4-BE49-F238E27FC236}">
                <a16:creationId xmlns:a16="http://schemas.microsoft.com/office/drawing/2014/main" id="{A3A59007-334B-404A-8275-99FA99D61146}"/>
              </a:ext>
            </a:extLst>
          </p:cNvPr>
          <p:cNvSpPr txBox="1"/>
          <p:nvPr/>
        </p:nvSpPr>
        <p:spPr>
          <a:xfrm>
            <a:off x="1582036" y="1464138"/>
            <a:ext cx="8841666" cy="830997"/>
          </a:xfrm>
          <a:prstGeom prst="rect">
            <a:avLst/>
          </a:prstGeom>
          <a:noFill/>
        </p:spPr>
        <p:txBody>
          <a:bodyPr wrap="square" rtlCol="0">
            <a:spAutoFit/>
          </a:bodyPr>
          <a:lstStyle/>
          <a:p>
            <a:pPr algn="just"/>
            <a:r>
              <a:rPr lang="en-US" sz="1600" dirty="0"/>
              <a:t>In our project we are considering map around DTU campus, where we used OSM (Open Street Maps) which is a community driven map service provider available free for use. We defined the coordinates for our map required region and the map was imported using </a:t>
            </a:r>
            <a:r>
              <a:rPr lang="en-US" sz="1600" dirty="0" err="1"/>
              <a:t>osmnx</a:t>
            </a:r>
            <a:r>
              <a:rPr lang="en-US" sz="1600" dirty="0"/>
              <a:t> library.</a:t>
            </a:r>
          </a:p>
        </p:txBody>
      </p:sp>
      <p:pic>
        <p:nvPicPr>
          <p:cNvPr id="5" name="Picture 4">
            <a:extLst>
              <a:ext uri="{FF2B5EF4-FFF2-40B4-BE49-F238E27FC236}">
                <a16:creationId xmlns:a16="http://schemas.microsoft.com/office/drawing/2014/main" id="{80F6D691-5109-45BD-A028-D1262A22AB05}"/>
              </a:ext>
            </a:extLst>
          </p:cNvPr>
          <p:cNvPicPr>
            <a:picLocks noChangeAspect="1"/>
          </p:cNvPicPr>
          <p:nvPr/>
        </p:nvPicPr>
        <p:blipFill rotWithShape="1">
          <a:blip r:embed="rId2"/>
          <a:srcRect t="3810" b="5005"/>
          <a:stretch/>
        </p:blipFill>
        <p:spPr>
          <a:xfrm>
            <a:off x="2550542" y="2512539"/>
            <a:ext cx="6904653" cy="3541516"/>
          </a:xfrm>
          <a:prstGeom prst="rect">
            <a:avLst/>
          </a:prstGeom>
        </p:spPr>
      </p:pic>
    </p:spTree>
    <p:extLst>
      <p:ext uri="{BB962C8B-B14F-4D97-AF65-F5344CB8AC3E}">
        <p14:creationId xmlns:p14="http://schemas.microsoft.com/office/powerpoint/2010/main" val="300837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2CB5FD1-F19B-4B91-BFA5-F311CCB22CEA}"/>
              </a:ext>
            </a:extLst>
          </p:cNvPr>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 name="Oval 13">
            <a:extLst>
              <a:ext uri="{FF2B5EF4-FFF2-40B4-BE49-F238E27FC236}">
                <a16:creationId xmlns:a16="http://schemas.microsoft.com/office/drawing/2014/main" id="{EC51BD1A-9235-4793-BA6C-78427B12C67B}"/>
              </a:ext>
            </a:extLst>
          </p:cNvPr>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Oval 14">
            <a:extLst>
              <a:ext uri="{FF2B5EF4-FFF2-40B4-BE49-F238E27FC236}">
                <a16:creationId xmlns:a16="http://schemas.microsoft.com/office/drawing/2014/main" id="{565BFED2-35B9-45E9-A462-C0FA19F98306}"/>
              </a:ext>
            </a:extLst>
          </p:cNvPr>
          <p:cNvSpPr/>
          <p:nvPr/>
        </p:nvSpPr>
        <p:spPr>
          <a:xfrm flipH="1">
            <a:off x="334682" y="3301399"/>
            <a:ext cx="811092" cy="811092"/>
          </a:xfrm>
          <a:prstGeom prst="ellipse">
            <a:avLst/>
          </a:prstGeom>
          <a:solidFill>
            <a:srgbClr val="3B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6" name="Oval 15">
            <a:extLst>
              <a:ext uri="{FF2B5EF4-FFF2-40B4-BE49-F238E27FC236}">
                <a16:creationId xmlns:a16="http://schemas.microsoft.com/office/drawing/2014/main" id="{2D7CA458-3619-448E-8B3B-562EB56BD360}"/>
              </a:ext>
            </a:extLst>
          </p:cNvPr>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 name="Oval 16">
            <a:extLst>
              <a:ext uri="{FF2B5EF4-FFF2-40B4-BE49-F238E27FC236}">
                <a16:creationId xmlns:a16="http://schemas.microsoft.com/office/drawing/2014/main" id="{FBE8AF61-AF5D-47BF-95F1-F069476B55B5}"/>
              </a:ext>
            </a:extLst>
          </p:cNvPr>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TextBox 17">
            <a:extLst>
              <a:ext uri="{FF2B5EF4-FFF2-40B4-BE49-F238E27FC236}">
                <a16:creationId xmlns:a16="http://schemas.microsoft.com/office/drawing/2014/main" id="{CB05D9BE-C196-4AAA-BC96-A234E26E6A7A}"/>
              </a:ext>
            </a:extLst>
          </p:cNvPr>
          <p:cNvSpPr txBox="1"/>
          <p:nvPr/>
        </p:nvSpPr>
        <p:spPr>
          <a:xfrm>
            <a:off x="11548124" y="6514745"/>
            <a:ext cx="613215" cy="369332"/>
          </a:xfrm>
          <a:prstGeom prst="rect">
            <a:avLst/>
          </a:prstGeom>
          <a:noFill/>
        </p:spPr>
        <p:txBody>
          <a:bodyPr wrap="square" rtlCol="0">
            <a:spAutoFit/>
          </a:bodyPr>
          <a:lstStyle/>
          <a:p>
            <a:r>
              <a:rPr lang="en-US" dirty="0"/>
              <a:t>7</a:t>
            </a:r>
            <a:endParaRPr lang="en-IN" dirty="0"/>
          </a:p>
        </p:txBody>
      </p:sp>
      <p:sp>
        <p:nvSpPr>
          <p:cNvPr id="98" name="Title 1">
            <a:extLst>
              <a:ext uri="{FF2B5EF4-FFF2-40B4-BE49-F238E27FC236}">
                <a16:creationId xmlns:a16="http://schemas.microsoft.com/office/drawing/2014/main" id="{E3BF15A7-7DC8-4615-A83E-B37F0DC32575}"/>
              </a:ext>
            </a:extLst>
          </p:cNvPr>
          <p:cNvSpPr txBox="1">
            <a:spLocks/>
          </p:cNvSpPr>
          <p:nvPr/>
        </p:nvSpPr>
        <p:spPr>
          <a:xfrm>
            <a:off x="1580780" y="682364"/>
            <a:ext cx="9476993" cy="559084"/>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a:lstStyle>
          <a:p>
            <a:r>
              <a:rPr lang="en-US" sz="2800" b="1" dirty="0"/>
              <a:t>Generating graph object</a:t>
            </a:r>
          </a:p>
        </p:txBody>
      </p:sp>
      <p:sp>
        <p:nvSpPr>
          <p:cNvPr id="99" name="TextBox 98">
            <a:extLst>
              <a:ext uri="{FF2B5EF4-FFF2-40B4-BE49-F238E27FC236}">
                <a16:creationId xmlns:a16="http://schemas.microsoft.com/office/drawing/2014/main" id="{52BAF5D3-CCC1-48E2-8E86-D6C779A72AA8}"/>
              </a:ext>
            </a:extLst>
          </p:cNvPr>
          <p:cNvSpPr txBox="1"/>
          <p:nvPr/>
        </p:nvSpPr>
        <p:spPr>
          <a:xfrm>
            <a:off x="1870784" y="1241448"/>
            <a:ext cx="8741453" cy="830997"/>
          </a:xfrm>
          <a:prstGeom prst="rect">
            <a:avLst/>
          </a:prstGeom>
          <a:noFill/>
        </p:spPr>
        <p:txBody>
          <a:bodyPr wrap="square" numCol="1">
            <a:spAutoFit/>
          </a:bodyPr>
          <a:lstStyle/>
          <a:p>
            <a:pPr algn="just"/>
            <a:r>
              <a:rPr lang="en-US" sz="1600" dirty="0"/>
              <a:t>To make use of path finding algorithms we need to convert our raw map data to a graph. For this, OSMnx, a Python package that lets us use geospatial data from OpenStreetMap and model it into graph objects was used.</a:t>
            </a:r>
          </a:p>
        </p:txBody>
      </p:sp>
      <p:grpSp>
        <p:nvGrpSpPr>
          <p:cNvPr id="2" name="Group 1">
            <a:extLst>
              <a:ext uri="{FF2B5EF4-FFF2-40B4-BE49-F238E27FC236}">
                <a16:creationId xmlns:a16="http://schemas.microsoft.com/office/drawing/2014/main" id="{EF93D00E-C039-4460-B278-0622D4E2856D}"/>
              </a:ext>
            </a:extLst>
          </p:cNvPr>
          <p:cNvGrpSpPr/>
          <p:nvPr/>
        </p:nvGrpSpPr>
        <p:grpSpPr>
          <a:xfrm>
            <a:off x="2207074" y="2441070"/>
            <a:ext cx="8405163" cy="3734566"/>
            <a:chOff x="3073291" y="3005293"/>
            <a:chExt cx="6939774" cy="3083467"/>
          </a:xfrm>
        </p:grpSpPr>
        <p:pic>
          <p:nvPicPr>
            <p:cNvPr id="3" name="Picture 2">
              <a:extLst>
                <a:ext uri="{FF2B5EF4-FFF2-40B4-BE49-F238E27FC236}">
                  <a16:creationId xmlns:a16="http://schemas.microsoft.com/office/drawing/2014/main" id="{750AAE5A-F2D4-49EB-B6BA-AA99CDD3D6E6}"/>
                </a:ext>
              </a:extLst>
            </p:cNvPr>
            <p:cNvPicPr>
              <a:picLocks noChangeAspect="1"/>
            </p:cNvPicPr>
            <p:nvPr/>
          </p:nvPicPr>
          <p:blipFill>
            <a:blip r:embed="rId2"/>
            <a:stretch>
              <a:fillRect/>
            </a:stretch>
          </p:blipFill>
          <p:spPr>
            <a:xfrm>
              <a:off x="3073291" y="3046065"/>
              <a:ext cx="2751356" cy="2989807"/>
            </a:xfrm>
            <a:prstGeom prst="rect">
              <a:avLst/>
            </a:prstGeom>
          </p:spPr>
        </p:pic>
        <p:pic>
          <p:nvPicPr>
            <p:cNvPr id="12" name="Picture 11">
              <a:extLst>
                <a:ext uri="{FF2B5EF4-FFF2-40B4-BE49-F238E27FC236}">
                  <a16:creationId xmlns:a16="http://schemas.microsoft.com/office/drawing/2014/main" id="{C5CCC5B6-2086-4051-80B1-FD1E625B4E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19250" y="3005293"/>
              <a:ext cx="3093815" cy="3083467"/>
            </a:xfrm>
            <a:prstGeom prst="rect">
              <a:avLst/>
            </a:prstGeom>
            <a:noFill/>
            <a:ln>
              <a:noFill/>
            </a:ln>
          </p:spPr>
        </p:pic>
      </p:grpSp>
      <p:cxnSp>
        <p:nvCxnSpPr>
          <p:cNvPr id="6" name="Straight Arrow Connector 5">
            <a:extLst>
              <a:ext uri="{FF2B5EF4-FFF2-40B4-BE49-F238E27FC236}">
                <a16:creationId xmlns:a16="http://schemas.microsoft.com/office/drawing/2014/main" id="{D23766ED-A300-42AE-897E-87B4906D810D}"/>
              </a:ext>
            </a:extLst>
          </p:cNvPr>
          <p:cNvCxnSpPr>
            <a:cxnSpLocks/>
          </p:cNvCxnSpPr>
          <p:nvPr/>
        </p:nvCxnSpPr>
        <p:spPr>
          <a:xfrm>
            <a:off x="5966257" y="4409179"/>
            <a:ext cx="55050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35050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2CB5FD1-F19B-4B91-BFA5-F311CCB22CEA}"/>
              </a:ext>
            </a:extLst>
          </p:cNvPr>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 name="Oval 13">
            <a:extLst>
              <a:ext uri="{FF2B5EF4-FFF2-40B4-BE49-F238E27FC236}">
                <a16:creationId xmlns:a16="http://schemas.microsoft.com/office/drawing/2014/main" id="{EC51BD1A-9235-4793-BA6C-78427B12C67B}"/>
              </a:ext>
            </a:extLst>
          </p:cNvPr>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Oval 14">
            <a:extLst>
              <a:ext uri="{FF2B5EF4-FFF2-40B4-BE49-F238E27FC236}">
                <a16:creationId xmlns:a16="http://schemas.microsoft.com/office/drawing/2014/main" id="{565BFED2-35B9-45E9-A462-C0FA19F98306}"/>
              </a:ext>
            </a:extLst>
          </p:cNvPr>
          <p:cNvSpPr/>
          <p:nvPr/>
        </p:nvSpPr>
        <p:spPr>
          <a:xfrm flipH="1">
            <a:off x="334682" y="3301399"/>
            <a:ext cx="811092" cy="811092"/>
          </a:xfrm>
          <a:prstGeom prst="ellipse">
            <a:avLst/>
          </a:prstGeom>
          <a:solidFill>
            <a:srgbClr val="3B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6" name="Oval 15">
            <a:extLst>
              <a:ext uri="{FF2B5EF4-FFF2-40B4-BE49-F238E27FC236}">
                <a16:creationId xmlns:a16="http://schemas.microsoft.com/office/drawing/2014/main" id="{2D7CA458-3619-448E-8B3B-562EB56BD360}"/>
              </a:ext>
            </a:extLst>
          </p:cNvPr>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 name="Oval 16">
            <a:extLst>
              <a:ext uri="{FF2B5EF4-FFF2-40B4-BE49-F238E27FC236}">
                <a16:creationId xmlns:a16="http://schemas.microsoft.com/office/drawing/2014/main" id="{FBE8AF61-AF5D-47BF-95F1-F069476B55B5}"/>
              </a:ext>
            </a:extLst>
          </p:cNvPr>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TextBox 17">
            <a:extLst>
              <a:ext uri="{FF2B5EF4-FFF2-40B4-BE49-F238E27FC236}">
                <a16:creationId xmlns:a16="http://schemas.microsoft.com/office/drawing/2014/main" id="{CB05D9BE-C196-4AAA-BC96-A234E26E6A7A}"/>
              </a:ext>
            </a:extLst>
          </p:cNvPr>
          <p:cNvSpPr txBox="1"/>
          <p:nvPr/>
        </p:nvSpPr>
        <p:spPr>
          <a:xfrm>
            <a:off x="11548124" y="6514745"/>
            <a:ext cx="613215" cy="369332"/>
          </a:xfrm>
          <a:prstGeom prst="rect">
            <a:avLst/>
          </a:prstGeom>
          <a:noFill/>
        </p:spPr>
        <p:txBody>
          <a:bodyPr wrap="square" rtlCol="0">
            <a:spAutoFit/>
          </a:bodyPr>
          <a:lstStyle/>
          <a:p>
            <a:r>
              <a:rPr lang="en-US" dirty="0"/>
              <a:t>8</a:t>
            </a:r>
            <a:endParaRPr lang="en-IN" dirty="0"/>
          </a:p>
        </p:txBody>
      </p:sp>
      <p:sp>
        <p:nvSpPr>
          <p:cNvPr id="98" name="Title 1">
            <a:extLst>
              <a:ext uri="{FF2B5EF4-FFF2-40B4-BE49-F238E27FC236}">
                <a16:creationId xmlns:a16="http://schemas.microsoft.com/office/drawing/2014/main" id="{E3BF15A7-7DC8-4615-A83E-B37F0DC32575}"/>
              </a:ext>
            </a:extLst>
          </p:cNvPr>
          <p:cNvSpPr txBox="1">
            <a:spLocks/>
          </p:cNvSpPr>
          <p:nvPr/>
        </p:nvSpPr>
        <p:spPr>
          <a:xfrm>
            <a:off x="1589661" y="956719"/>
            <a:ext cx="9476993" cy="559084"/>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a:lstStyle>
          <a:p>
            <a:r>
              <a:rPr lang="en-US" sz="2800" b="1" dirty="0"/>
              <a:t>Generating graph object</a:t>
            </a:r>
          </a:p>
        </p:txBody>
      </p:sp>
      <p:sp>
        <p:nvSpPr>
          <p:cNvPr id="99" name="TextBox 98">
            <a:extLst>
              <a:ext uri="{FF2B5EF4-FFF2-40B4-BE49-F238E27FC236}">
                <a16:creationId xmlns:a16="http://schemas.microsoft.com/office/drawing/2014/main" id="{52BAF5D3-CCC1-48E2-8E86-D6C779A72AA8}"/>
              </a:ext>
            </a:extLst>
          </p:cNvPr>
          <p:cNvSpPr txBox="1"/>
          <p:nvPr/>
        </p:nvSpPr>
        <p:spPr>
          <a:xfrm>
            <a:off x="1589661" y="1645455"/>
            <a:ext cx="8741453" cy="584775"/>
          </a:xfrm>
          <a:prstGeom prst="rect">
            <a:avLst/>
          </a:prstGeom>
          <a:noFill/>
        </p:spPr>
        <p:txBody>
          <a:bodyPr wrap="square" numCol="1">
            <a:spAutoFit/>
          </a:bodyPr>
          <a:lstStyle/>
          <a:p>
            <a:pPr algn="just"/>
            <a:r>
              <a:rPr lang="en-US" sz="1600" dirty="0"/>
              <a:t>The graph objects generated consist of nodes and edges details as given, from which required data were extracted to create the adjacency list.</a:t>
            </a:r>
          </a:p>
        </p:txBody>
      </p:sp>
      <p:pic>
        <p:nvPicPr>
          <p:cNvPr id="12" name="Picture 11">
            <a:extLst>
              <a:ext uri="{FF2B5EF4-FFF2-40B4-BE49-F238E27FC236}">
                <a16:creationId xmlns:a16="http://schemas.microsoft.com/office/drawing/2014/main" id="{C5CCC5B6-2086-4051-80B1-FD1E625B4E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89661" y="2571347"/>
            <a:ext cx="3221317" cy="3210543"/>
          </a:xfrm>
          <a:prstGeom prst="rect">
            <a:avLst/>
          </a:prstGeom>
          <a:noFill/>
          <a:ln>
            <a:noFill/>
          </a:ln>
        </p:spPr>
      </p:pic>
      <p:pic>
        <p:nvPicPr>
          <p:cNvPr id="5" name="Picture 4">
            <a:extLst>
              <a:ext uri="{FF2B5EF4-FFF2-40B4-BE49-F238E27FC236}">
                <a16:creationId xmlns:a16="http://schemas.microsoft.com/office/drawing/2014/main" id="{E22A6B06-1C0E-4FC4-BC33-607EA04D664D}"/>
              </a:ext>
            </a:extLst>
          </p:cNvPr>
          <p:cNvPicPr>
            <a:picLocks noChangeAspect="1"/>
          </p:cNvPicPr>
          <p:nvPr/>
        </p:nvPicPr>
        <p:blipFill>
          <a:blip r:embed="rId3"/>
          <a:stretch>
            <a:fillRect/>
          </a:stretch>
        </p:blipFill>
        <p:spPr>
          <a:xfrm>
            <a:off x="4819809" y="4506492"/>
            <a:ext cx="7225776" cy="818389"/>
          </a:xfrm>
          <a:prstGeom prst="rect">
            <a:avLst/>
          </a:prstGeom>
        </p:spPr>
      </p:pic>
      <p:pic>
        <p:nvPicPr>
          <p:cNvPr id="8" name="Picture 7">
            <a:extLst>
              <a:ext uri="{FF2B5EF4-FFF2-40B4-BE49-F238E27FC236}">
                <a16:creationId xmlns:a16="http://schemas.microsoft.com/office/drawing/2014/main" id="{9E8C91B0-DEFA-4C90-B4B9-626171BA0B35}"/>
              </a:ext>
            </a:extLst>
          </p:cNvPr>
          <p:cNvPicPr>
            <a:picLocks noChangeAspect="1"/>
          </p:cNvPicPr>
          <p:nvPr/>
        </p:nvPicPr>
        <p:blipFill>
          <a:blip r:embed="rId4"/>
          <a:stretch>
            <a:fillRect/>
          </a:stretch>
        </p:blipFill>
        <p:spPr>
          <a:xfrm>
            <a:off x="5618799" y="2997897"/>
            <a:ext cx="4434803" cy="826361"/>
          </a:xfrm>
          <a:prstGeom prst="rect">
            <a:avLst/>
          </a:prstGeom>
        </p:spPr>
      </p:pic>
      <p:sp>
        <p:nvSpPr>
          <p:cNvPr id="4" name="TextBox 3">
            <a:extLst>
              <a:ext uri="{FF2B5EF4-FFF2-40B4-BE49-F238E27FC236}">
                <a16:creationId xmlns:a16="http://schemas.microsoft.com/office/drawing/2014/main" id="{B75FCA89-0399-4533-A12E-EA1A49DC0EC3}"/>
              </a:ext>
            </a:extLst>
          </p:cNvPr>
          <p:cNvSpPr txBox="1"/>
          <p:nvPr/>
        </p:nvSpPr>
        <p:spPr>
          <a:xfrm flipH="1">
            <a:off x="6793739" y="3796351"/>
            <a:ext cx="2084922" cy="307777"/>
          </a:xfrm>
          <a:prstGeom prst="rect">
            <a:avLst/>
          </a:prstGeom>
          <a:noFill/>
        </p:spPr>
        <p:txBody>
          <a:bodyPr wrap="square" rtlCol="0">
            <a:spAutoFit/>
          </a:bodyPr>
          <a:lstStyle/>
          <a:p>
            <a:pPr algn="ctr"/>
            <a:r>
              <a:rPr lang="en-IN" sz="1400" dirty="0"/>
              <a:t>Node Details example</a:t>
            </a:r>
          </a:p>
        </p:txBody>
      </p:sp>
      <p:sp>
        <p:nvSpPr>
          <p:cNvPr id="19" name="TextBox 18">
            <a:extLst>
              <a:ext uri="{FF2B5EF4-FFF2-40B4-BE49-F238E27FC236}">
                <a16:creationId xmlns:a16="http://schemas.microsoft.com/office/drawing/2014/main" id="{901AE599-C616-425A-8424-270A689BFEF5}"/>
              </a:ext>
            </a:extLst>
          </p:cNvPr>
          <p:cNvSpPr txBox="1"/>
          <p:nvPr/>
        </p:nvSpPr>
        <p:spPr>
          <a:xfrm flipH="1">
            <a:off x="6883995" y="5324881"/>
            <a:ext cx="2084922" cy="307777"/>
          </a:xfrm>
          <a:prstGeom prst="rect">
            <a:avLst/>
          </a:prstGeom>
          <a:noFill/>
        </p:spPr>
        <p:txBody>
          <a:bodyPr wrap="square" rtlCol="0">
            <a:spAutoFit/>
          </a:bodyPr>
          <a:lstStyle/>
          <a:p>
            <a:pPr algn="ctr"/>
            <a:r>
              <a:rPr lang="en-IN" sz="1400" dirty="0"/>
              <a:t>Edge Details example</a:t>
            </a:r>
          </a:p>
        </p:txBody>
      </p:sp>
      <p:sp>
        <p:nvSpPr>
          <p:cNvPr id="20" name="TextBox 19">
            <a:extLst>
              <a:ext uri="{FF2B5EF4-FFF2-40B4-BE49-F238E27FC236}">
                <a16:creationId xmlns:a16="http://schemas.microsoft.com/office/drawing/2014/main" id="{837548AF-7893-4563-941B-8C90EE32D7A5}"/>
              </a:ext>
            </a:extLst>
          </p:cNvPr>
          <p:cNvSpPr txBox="1"/>
          <p:nvPr/>
        </p:nvSpPr>
        <p:spPr>
          <a:xfrm flipH="1">
            <a:off x="2157858" y="5781890"/>
            <a:ext cx="2084922" cy="307777"/>
          </a:xfrm>
          <a:prstGeom prst="rect">
            <a:avLst/>
          </a:prstGeom>
          <a:noFill/>
        </p:spPr>
        <p:txBody>
          <a:bodyPr wrap="square" rtlCol="0">
            <a:spAutoFit/>
          </a:bodyPr>
          <a:lstStyle/>
          <a:p>
            <a:pPr algn="ctr"/>
            <a:r>
              <a:rPr lang="en-IN" sz="1400" dirty="0"/>
              <a:t>Graph model generated</a:t>
            </a:r>
          </a:p>
        </p:txBody>
      </p:sp>
    </p:spTree>
    <p:extLst>
      <p:ext uri="{BB962C8B-B14F-4D97-AF65-F5344CB8AC3E}">
        <p14:creationId xmlns:p14="http://schemas.microsoft.com/office/powerpoint/2010/main" val="10056918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2CB5FD1-F19B-4B91-BFA5-F311CCB22CEA}"/>
              </a:ext>
            </a:extLst>
          </p:cNvPr>
          <p:cNvSpPr/>
          <p:nvPr/>
        </p:nvSpPr>
        <p:spPr>
          <a:xfrm flipH="1">
            <a:off x="631370" y="1977067"/>
            <a:ext cx="217716" cy="217716"/>
          </a:xfrm>
          <a:prstGeom prst="ellipse">
            <a:avLst/>
          </a:prstGeom>
          <a:solidFill>
            <a:srgbClr val="EC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 name="Oval 13">
            <a:extLst>
              <a:ext uri="{FF2B5EF4-FFF2-40B4-BE49-F238E27FC236}">
                <a16:creationId xmlns:a16="http://schemas.microsoft.com/office/drawing/2014/main" id="{EC51BD1A-9235-4793-BA6C-78427B12C67B}"/>
              </a:ext>
            </a:extLst>
          </p:cNvPr>
          <p:cNvSpPr/>
          <p:nvPr/>
        </p:nvSpPr>
        <p:spPr>
          <a:xfrm flipH="1">
            <a:off x="631370" y="2787577"/>
            <a:ext cx="217716" cy="217716"/>
          </a:xfrm>
          <a:prstGeom prst="ellipse">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Oval 14">
            <a:extLst>
              <a:ext uri="{FF2B5EF4-FFF2-40B4-BE49-F238E27FC236}">
                <a16:creationId xmlns:a16="http://schemas.microsoft.com/office/drawing/2014/main" id="{565BFED2-35B9-45E9-A462-C0FA19F98306}"/>
              </a:ext>
            </a:extLst>
          </p:cNvPr>
          <p:cNvSpPr/>
          <p:nvPr/>
        </p:nvSpPr>
        <p:spPr>
          <a:xfrm flipH="1">
            <a:off x="334682" y="3301399"/>
            <a:ext cx="811092" cy="811092"/>
          </a:xfrm>
          <a:prstGeom prst="ellipse">
            <a:avLst/>
          </a:prstGeom>
          <a:solidFill>
            <a:srgbClr val="3B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6" name="Oval 15">
            <a:extLst>
              <a:ext uri="{FF2B5EF4-FFF2-40B4-BE49-F238E27FC236}">
                <a16:creationId xmlns:a16="http://schemas.microsoft.com/office/drawing/2014/main" id="{2D7CA458-3619-448E-8B3B-562EB56BD360}"/>
              </a:ext>
            </a:extLst>
          </p:cNvPr>
          <p:cNvSpPr/>
          <p:nvPr/>
        </p:nvSpPr>
        <p:spPr>
          <a:xfrm flipH="1">
            <a:off x="631370" y="4409179"/>
            <a:ext cx="217716" cy="217716"/>
          </a:xfrm>
          <a:prstGeom prst="ellipse">
            <a:avLst/>
          </a:prstGeom>
          <a:solidFill>
            <a:srgbClr val="378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 name="Oval 16">
            <a:extLst>
              <a:ext uri="{FF2B5EF4-FFF2-40B4-BE49-F238E27FC236}">
                <a16:creationId xmlns:a16="http://schemas.microsoft.com/office/drawing/2014/main" id="{FBE8AF61-AF5D-47BF-95F1-F069476B55B5}"/>
              </a:ext>
            </a:extLst>
          </p:cNvPr>
          <p:cNvSpPr/>
          <p:nvPr/>
        </p:nvSpPr>
        <p:spPr>
          <a:xfrm flipH="1">
            <a:off x="631370" y="5220271"/>
            <a:ext cx="217716" cy="217716"/>
          </a:xfrm>
          <a:prstGeom prst="ellipse">
            <a:avLst/>
          </a:prstGeom>
          <a:solidFill>
            <a:srgbClr val="153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TextBox 17">
            <a:extLst>
              <a:ext uri="{FF2B5EF4-FFF2-40B4-BE49-F238E27FC236}">
                <a16:creationId xmlns:a16="http://schemas.microsoft.com/office/drawing/2014/main" id="{CB05D9BE-C196-4AAA-BC96-A234E26E6A7A}"/>
              </a:ext>
            </a:extLst>
          </p:cNvPr>
          <p:cNvSpPr txBox="1"/>
          <p:nvPr/>
        </p:nvSpPr>
        <p:spPr>
          <a:xfrm>
            <a:off x="11548124" y="6514745"/>
            <a:ext cx="613215" cy="369332"/>
          </a:xfrm>
          <a:prstGeom prst="rect">
            <a:avLst/>
          </a:prstGeom>
          <a:noFill/>
        </p:spPr>
        <p:txBody>
          <a:bodyPr wrap="square" rtlCol="0">
            <a:spAutoFit/>
          </a:bodyPr>
          <a:lstStyle/>
          <a:p>
            <a:r>
              <a:rPr lang="en-US" dirty="0"/>
              <a:t>9</a:t>
            </a:r>
            <a:endParaRPr lang="en-IN" dirty="0"/>
          </a:p>
        </p:txBody>
      </p:sp>
      <p:sp>
        <p:nvSpPr>
          <p:cNvPr id="98" name="Title 1">
            <a:extLst>
              <a:ext uri="{FF2B5EF4-FFF2-40B4-BE49-F238E27FC236}">
                <a16:creationId xmlns:a16="http://schemas.microsoft.com/office/drawing/2014/main" id="{E3BF15A7-7DC8-4615-A83E-B37F0DC32575}"/>
              </a:ext>
            </a:extLst>
          </p:cNvPr>
          <p:cNvSpPr txBox="1">
            <a:spLocks/>
          </p:cNvSpPr>
          <p:nvPr/>
        </p:nvSpPr>
        <p:spPr>
          <a:xfrm>
            <a:off x="1357503" y="719617"/>
            <a:ext cx="9476993" cy="559084"/>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a:lstStyle>
          <a:p>
            <a:r>
              <a:rPr lang="en-US" sz="2800" b="1" dirty="0"/>
              <a:t>Defining naïve pooling algorithm</a:t>
            </a:r>
          </a:p>
        </p:txBody>
      </p:sp>
      <p:sp>
        <p:nvSpPr>
          <p:cNvPr id="99" name="TextBox 98">
            <a:extLst>
              <a:ext uri="{FF2B5EF4-FFF2-40B4-BE49-F238E27FC236}">
                <a16:creationId xmlns:a16="http://schemas.microsoft.com/office/drawing/2014/main" id="{52BAF5D3-CCC1-48E2-8E86-D6C779A72AA8}"/>
              </a:ext>
            </a:extLst>
          </p:cNvPr>
          <p:cNvSpPr txBox="1"/>
          <p:nvPr/>
        </p:nvSpPr>
        <p:spPr>
          <a:xfrm>
            <a:off x="1712570" y="1614068"/>
            <a:ext cx="8897485" cy="4524315"/>
          </a:xfrm>
          <a:prstGeom prst="rect">
            <a:avLst/>
          </a:prstGeom>
          <a:noFill/>
        </p:spPr>
        <p:txBody>
          <a:bodyPr wrap="square" numCol="1">
            <a:spAutoFit/>
          </a:bodyPr>
          <a:lstStyle/>
          <a:p>
            <a:pPr marL="285750" indent="-285750" algn="just">
              <a:buFont typeface="Arial" panose="020B0604020202020204" pitchFamily="34" charset="0"/>
              <a:buChar char="•"/>
            </a:pPr>
            <a:r>
              <a:rPr lang="en-US" dirty="0"/>
              <a:t>The pooling algorithm used in our project takes in input the starting coordinates of our driver, and all the intermediate students coordinates to generate an optimal path to the destination which in our case is DTU campus.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algorithm generates a list of all the possible shortest paths that could be taken by the driver, permutating all combination of pickups possible.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Dijkstra’s shortest path algorithm is used to calculate the shortest path to the destination node for all the combinations defined.</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Constraints:</a:t>
            </a:r>
          </a:p>
          <a:p>
            <a:pPr marL="742950" lvl="1" indent="-285750" algn="just">
              <a:buFont typeface="Arial" panose="020B0604020202020204" pitchFamily="34" charset="0"/>
              <a:buChar char="•"/>
            </a:pPr>
            <a:r>
              <a:rPr lang="en-US" dirty="0"/>
              <a:t>The maximum number of riders to be picked should be less than or equal to seating capacity of vehicle. For demo purpose we have assumed seating capacity as 3.</a:t>
            </a:r>
          </a:p>
          <a:p>
            <a:pPr marL="742950" lvl="1" indent="-285750" algn="just">
              <a:buFont typeface="Arial" panose="020B0604020202020204" pitchFamily="34" charset="0"/>
              <a:buChar char="•"/>
            </a:pPr>
            <a:r>
              <a:rPr lang="en-US" dirty="0"/>
              <a:t>The maximum distance the driver will be travelling should not exceed 1.5 times its initial no pooling route.</a:t>
            </a:r>
          </a:p>
          <a:p>
            <a:pPr algn="just"/>
            <a:endParaRPr lang="en-US" dirty="0"/>
          </a:p>
        </p:txBody>
      </p:sp>
    </p:spTree>
    <p:extLst>
      <p:ext uri="{BB962C8B-B14F-4D97-AF65-F5344CB8AC3E}">
        <p14:creationId xmlns:p14="http://schemas.microsoft.com/office/powerpoint/2010/main" val="33640901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4720</TotalTime>
  <Words>865</Words>
  <Application>Microsoft Office PowerPoint</Application>
  <PresentationFormat>Widescreen</PresentationFormat>
  <Paragraphs>82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Helvetica</vt:lpstr>
      <vt:lpstr>Office Theme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nilut pol</dc:creator>
  <cp:lastModifiedBy>Nilutpol Bora</cp:lastModifiedBy>
  <cp:revision>207</cp:revision>
  <dcterms:created xsi:type="dcterms:W3CDTF">2020-12-10T19:04:17Z</dcterms:created>
  <dcterms:modified xsi:type="dcterms:W3CDTF">2022-09-07T07:27:24Z</dcterms:modified>
</cp:coreProperties>
</file>